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0" r:id="rId4"/>
    <p:sldId id="258" r:id="rId5"/>
    <p:sldId id="260" r:id="rId6"/>
    <p:sldId id="262" r:id="rId7"/>
    <p:sldId id="261" r:id="rId8"/>
    <p:sldId id="263" r:id="rId9"/>
    <p:sldId id="264" r:id="rId10"/>
    <p:sldId id="269" r:id="rId11"/>
    <p:sldId id="274" r:id="rId12"/>
    <p:sldId id="272" r:id="rId13"/>
    <p:sldId id="273" r:id="rId14"/>
    <p:sldId id="275" r:id="rId15"/>
    <p:sldId id="276" r:id="rId16"/>
    <p:sldId id="265" r:id="rId17"/>
    <p:sldId id="266" r:id="rId18"/>
    <p:sldId id="267" r:id="rId19"/>
    <p:sldId id="268"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D9BA8C-C0AA-4548-8BC1-CCD27661CCA5}">
          <p14:sldIdLst>
            <p14:sldId id="256"/>
            <p14:sldId id="257"/>
          </p14:sldIdLst>
        </p14:section>
        <p14:section name="Untitled Section" id="{21E6F70C-1DDC-44D3-8B90-FB5E9686A413}">
          <p14:sldIdLst>
            <p14:sldId id="270"/>
            <p14:sldId id="258"/>
            <p14:sldId id="260"/>
            <p14:sldId id="262"/>
            <p14:sldId id="261"/>
            <p14:sldId id="263"/>
            <p14:sldId id="264"/>
            <p14:sldId id="269"/>
            <p14:sldId id="274"/>
            <p14:sldId id="272"/>
            <p14:sldId id="273"/>
            <p14:sldId id="275"/>
            <p14:sldId id="276"/>
            <p14:sldId id="265"/>
            <p14:sldId id="266"/>
            <p14:sldId id="267"/>
            <p14:sldId id="268"/>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2" autoAdjust="0"/>
    <p:restoredTop sz="94660"/>
  </p:normalViewPr>
  <p:slideViewPr>
    <p:cSldViewPr>
      <p:cViewPr>
        <p:scale>
          <a:sx n="70" d="100"/>
          <a:sy n="70" d="100"/>
        </p:scale>
        <p:origin x="-13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6/8/2015</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6/8/2015</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6/8/2015</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6/8/2015</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6/8/2015</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6/8/2015</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6/8/2015</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6/8/2015</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6/8/2015</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28850"/>
          </a:xfrm>
        </p:spPr>
        <p:txBody>
          <a:bodyPr>
            <a:normAutofit fontScale="90000"/>
          </a:bodyPr>
          <a:lstStyle/>
          <a:p>
            <a:r>
              <a:rPr lang="en-US" i="1" dirty="0"/>
              <a:t>Procedure </a:t>
            </a:r>
            <a:r>
              <a:rPr lang="sr-Latn-RS" i="1" dirty="0"/>
              <a:t>za proveru ispunjenosti predpostavke </a:t>
            </a:r>
            <a:r>
              <a:rPr lang="sr-Latn-RS" i="1" dirty="0" smtClean="0"/>
              <a:t>višestrukog </a:t>
            </a:r>
            <a:r>
              <a:rPr lang="sr-Latn-RS" i="1" dirty="0"/>
              <a:t>linearnog modela</a:t>
            </a:r>
            <a:r>
              <a:rPr lang="en-US" dirty="0"/>
              <a:t/>
            </a:r>
            <a:br>
              <a:rPr lang="en-US" dirty="0"/>
            </a:br>
            <a:endParaRPr lang="en-US" dirty="0"/>
          </a:p>
        </p:txBody>
      </p:sp>
      <p:sp>
        <p:nvSpPr>
          <p:cNvPr id="3" name="Subtitle 2"/>
          <p:cNvSpPr>
            <a:spLocks noGrp="1"/>
          </p:cNvSpPr>
          <p:nvPr>
            <p:ph type="subTitle" idx="1"/>
          </p:nvPr>
        </p:nvSpPr>
        <p:spPr>
          <a:xfrm>
            <a:off x="457200" y="4800600"/>
            <a:ext cx="8062912" cy="1752600"/>
          </a:xfrm>
        </p:spPr>
        <p:txBody>
          <a:bodyPr>
            <a:normAutofit/>
          </a:bodyPr>
          <a:lstStyle/>
          <a:p>
            <a:r>
              <a:rPr lang="sr-Latn-RS" sz="4000" dirty="0" smtClean="0">
                <a:solidFill>
                  <a:schemeClr val="tx1"/>
                </a:solidFill>
                <a:latin typeface="Calibri" pitchFamily="34" charset="0"/>
              </a:rPr>
              <a:t>Marković Svetlana 084/07</a:t>
            </a:r>
            <a:endParaRPr lang="en-US" sz="4000" dirty="0">
              <a:solidFill>
                <a:schemeClr val="tx1"/>
              </a:solidFill>
              <a:latin typeface="Calibri" pitchFamily="34" charset="0"/>
            </a:endParaRPr>
          </a:p>
        </p:txBody>
      </p:sp>
    </p:spTree>
    <p:extLst>
      <p:ext uri="{BB962C8B-B14F-4D97-AF65-F5344CB8AC3E}">
        <p14:creationId xmlns:p14="http://schemas.microsoft.com/office/powerpoint/2010/main" val="3031520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p:txBody>
      </p:sp>
      <p:sp>
        <p:nvSpPr>
          <p:cNvPr id="4" name="TextBox 3"/>
          <p:cNvSpPr txBox="1"/>
          <p:nvPr/>
        </p:nvSpPr>
        <p:spPr>
          <a:xfrm>
            <a:off x="838200" y="381000"/>
            <a:ext cx="7467600" cy="4401205"/>
          </a:xfrm>
          <a:prstGeom prst="rect">
            <a:avLst/>
          </a:prstGeom>
          <a:noFill/>
        </p:spPr>
        <p:txBody>
          <a:bodyPr wrap="square" rtlCol="0">
            <a:spAutoFit/>
          </a:bodyPr>
          <a:lstStyle/>
          <a:p>
            <a:r>
              <a:rPr lang="en-US" sz="2800" dirty="0" smtClean="0">
                <a:latin typeface="Calibri" pitchFamily="34" charset="0"/>
              </a:rPr>
              <a:t>Sa </a:t>
            </a:r>
            <a:r>
              <a:rPr lang="en-US" sz="2800" dirty="0" err="1" smtClean="0">
                <a:latin typeface="Calibri" pitchFamily="34" charset="0"/>
              </a:rPr>
              <a:t>grafi</a:t>
            </a:r>
            <a:r>
              <a:rPr lang="sr-Latn-RS" sz="2800" dirty="0" smtClean="0">
                <a:latin typeface="Calibri" pitchFamily="34" charset="0"/>
              </a:rPr>
              <a:t>čkog prikaza raspršenosti Unstandardiezed residuals možemo videti da nema autokorelacije takođe.</a:t>
            </a:r>
            <a:endParaRPr lang="en-US" sz="2800" dirty="0" smtClean="0">
              <a:latin typeface="Calibri" pitchFamily="34" charset="0"/>
            </a:endParaRPr>
          </a:p>
          <a:p>
            <a:endParaRPr lang="en-US" sz="2800" dirty="0">
              <a:latin typeface="Calibri" pitchFamily="34" charset="0"/>
            </a:endParaRPr>
          </a:p>
          <a:p>
            <a:r>
              <a:rPr lang="en-US" sz="2800" dirty="0" smtClean="0">
                <a:latin typeface="Calibri" pitchFamily="34" charset="0"/>
              </a:rPr>
              <a:t> </a:t>
            </a:r>
            <a:r>
              <a:rPr lang="en-US" sz="2800" dirty="0" err="1">
                <a:latin typeface="Calibri" pitchFamily="34" charset="0"/>
              </a:rPr>
              <a:t>Dijagram</a:t>
            </a:r>
            <a:r>
              <a:rPr lang="en-US" sz="2800" dirty="0">
                <a:latin typeface="Calibri" pitchFamily="34" charset="0"/>
              </a:rPr>
              <a:t> </a:t>
            </a:r>
            <a:r>
              <a:rPr lang="en-US" sz="2800" dirty="0" err="1">
                <a:latin typeface="Calibri" pitchFamily="34" charset="0"/>
              </a:rPr>
              <a:t>rasipanja</a:t>
            </a:r>
            <a:r>
              <a:rPr lang="en-US" sz="2800" dirty="0">
                <a:latin typeface="Calibri" pitchFamily="34" charset="0"/>
              </a:rPr>
              <a:t> se </a:t>
            </a:r>
            <a:r>
              <a:rPr lang="en-US" sz="2800" dirty="0" err="1">
                <a:latin typeface="Calibri" pitchFamily="34" charset="0"/>
              </a:rPr>
              <a:t>konstruiše</a:t>
            </a:r>
            <a:r>
              <a:rPr lang="en-US" sz="2800" dirty="0">
                <a:latin typeface="Calibri" pitchFamily="34" charset="0"/>
              </a:rPr>
              <a:t> </a:t>
            </a:r>
            <a:r>
              <a:rPr lang="en-US" sz="2800" dirty="0" err="1">
                <a:latin typeface="Calibri" pitchFamily="34" charset="0"/>
              </a:rPr>
              <a:t>na</a:t>
            </a:r>
            <a:r>
              <a:rPr lang="en-US" sz="2800" dirty="0">
                <a:latin typeface="Calibri" pitchFamily="34" charset="0"/>
              </a:rPr>
              <a:t> </a:t>
            </a:r>
            <a:r>
              <a:rPr lang="en-US" sz="2800" dirty="0" err="1">
                <a:latin typeface="Calibri" pitchFamily="34" charset="0"/>
              </a:rPr>
              <a:t>slededi</a:t>
            </a:r>
            <a:r>
              <a:rPr lang="en-US" sz="2800" dirty="0">
                <a:latin typeface="Calibri" pitchFamily="34" charset="0"/>
              </a:rPr>
              <a:t> </a:t>
            </a:r>
            <a:r>
              <a:rPr lang="en-US" sz="2800" dirty="0" err="1">
                <a:latin typeface="Calibri" pitchFamily="34" charset="0"/>
              </a:rPr>
              <a:t>način</a:t>
            </a:r>
            <a:r>
              <a:rPr lang="en-US" sz="2800" dirty="0">
                <a:latin typeface="Calibri" pitchFamily="34" charset="0"/>
              </a:rPr>
              <a:t>: </a:t>
            </a:r>
          </a:p>
          <a:p>
            <a:r>
              <a:rPr lang="en-US" sz="2800" dirty="0">
                <a:latin typeface="Calibri" pitchFamily="34" charset="0"/>
              </a:rPr>
              <a:t>1) </a:t>
            </a:r>
            <a:r>
              <a:rPr lang="en-US" sz="2800" dirty="0" err="1">
                <a:latin typeface="Calibri" pitchFamily="34" charset="0"/>
              </a:rPr>
              <a:t>Iz</a:t>
            </a:r>
            <a:r>
              <a:rPr lang="en-US" sz="2800" dirty="0">
                <a:latin typeface="Calibri" pitchFamily="34" charset="0"/>
              </a:rPr>
              <a:t> </a:t>
            </a:r>
            <a:r>
              <a:rPr lang="en-US" sz="2800" dirty="0" err="1">
                <a:latin typeface="Calibri" pitchFamily="34" charset="0"/>
              </a:rPr>
              <a:t>glavnog</a:t>
            </a:r>
            <a:r>
              <a:rPr lang="en-US" sz="2800" dirty="0">
                <a:latin typeface="Calibri" pitchFamily="34" charset="0"/>
              </a:rPr>
              <a:t> </a:t>
            </a:r>
            <a:r>
              <a:rPr lang="en-US" sz="2800" dirty="0" err="1">
                <a:latin typeface="Calibri" pitchFamily="34" charset="0"/>
              </a:rPr>
              <a:t>menija</a:t>
            </a:r>
            <a:r>
              <a:rPr lang="en-US" sz="2800" dirty="0">
                <a:latin typeface="Calibri" pitchFamily="34" charset="0"/>
              </a:rPr>
              <a:t> </a:t>
            </a:r>
            <a:r>
              <a:rPr lang="en-US" sz="2800" dirty="0" err="1">
                <a:latin typeface="Calibri" pitchFamily="34" charset="0"/>
              </a:rPr>
              <a:t>izabrati</a:t>
            </a:r>
            <a:r>
              <a:rPr lang="en-US" sz="2800" dirty="0">
                <a:latin typeface="Calibri" pitchFamily="34" charset="0"/>
              </a:rPr>
              <a:t> </a:t>
            </a:r>
            <a:r>
              <a:rPr lang="en-US" sz="2800" dirty="0" err="1">
                <a:latin typeface="Calibri" pitchFamily="34" charset="0"/>
              </a:rPr>
              <a:t>komandu</a:t>
            </a:r>
            <a:r>
              <a:rPr lang="en-US" sz="2800" dirty="0">
                <a:latin typeface="Calibri" pitchFamily="34" charset="0"/>
              </a:rPr>
              <a:t> Graphs </a:t>
            </a:r>
          </a:p>
          <a:p>
            <a:r>
              <a:rPr lang="en-US" sz="2800" dirty="0">
                <a:latin typeface="Calibri" pitchFamily="34" charset="0"/>
              </a:rPr>
              <a:t>2) </a:t>
            </a:r>
            <a:r>
              <a:rPr lang="en-US" sz="2800" dirty="0" err="1">
                <a:latin typeface="Calibri" pitchFamily="34" charset="0"/>
              </a:rPr>
              <a:t>Pritiskom</a:t>
            </a:r>
            <a:r>
              <a:rPr lang="en-US" sz="2800" dirty="0">
                <a:latin typeface="Calibri" pitchFamily="34" charset="0"/>
              </a:rPr>
              <a:t> </a:t>
            </a:r>
            <a:r>
              <a:rPr lang="en-US" sz="2800" dirty="0" err="1">
                <a:latin typeface="Calibri" pitchFamily="34" charset="0"/>
              </a:rPr>
              <a:t>na</a:t>
            </a:r>
            <a:r>
              <a:rPr lang="en-US" sz="2800" dirty="0">
                <a:latin typeface="Calibri" pitchFamily="34" charset="0"/>
              </a:rPr>
              <a:t> </a:t>
            </a:r>
            <a:r>
              <a:rPr lang="en-US" sz="2800" dirty="0" err="1">
                <a:latin typeface="Calibri" pitchFamily="34" charset="0"/>
              </a:rPr>
              <a:t>stavku</a:t>
            </a:r>
            <a:r>
              <a:rPr lang="en-US" sz="2800" dirty="0">
                <a:latin typeface="Calibri" pitchFamily="34" charset="0"/>
              </a:rPr>
              <a:t> Legacy Dialogs  </a:t>
            </a:r>
            <a:r>
              <a:rPr lang="en-US" sz="2800" dirty="0" err="1">
                <a:latin typeface="Calibri" pitchFamily="34" charset="0"/>
              </a:rPr>
              <a:t>otvara</a:t>
            </a:r>
            <a:r>
              <a:rPr lang="en-US" sz="2800" dirty="0">
                <a:latin typeface="Calibri" pitchFamily="34" charset="0"/>
              </a:rPr>
              <a:t> se </a:t>
            </a:r>
            <a:r>
              <a:rPr lang="en-US" sz="2800" dirty="0" err="1">
                <a:latin typeface="Calibri" pitchFamily="34" charset="0"/>
              </a:rPr>
              <a:t>galerija</a:t>
            </a:r>
            <a:r>
              <a:rPr lang="en-US" sz="2800" dirty="0">
                <a:latin typeface="Calibri" pitchFamily="34" charset="0"/>
              </a:rPr>
              <a:t> </a:t>
            </a:r>
            <a:r>
              <a:rPr lang="en-US" sz="2800" dirty="0" err="1">
                <a:latin typeface="Calibri" pitchFamily="34" charset="0"/>
              </a:rPr>
              <a:t>dijagrama</a:t>
            </a:r>
            <a:r>
              <a:rPr lang="en-US" sz="2800" dirty="0">
                <a:latin typeface="Calibri" pitchFamily="34" charset="0"/>
              </a:rPr>
              <a:t> </a:t>
            </a:r>
            <a:r>
              <a:rPr lang="en-US" sz="2800" dirty="0" err="1">
                <a:latin typeface="Calibri" pitchFamily="34" charset="0"/>
              </a:rPr>
              <a:t>iz</a:t>
            </a:r>
            <a:r>
              <a:rPr lang="en-US" sz="2800" dirty="0">
                <a:latin typeface="Calibri" pitchFamily="34" charset="0"/>
              </a:rPr>
              <a:t> </a:t>
            </a:r>
            <a:r>
              <a:rPr lang="en-US" sz="2800" dirty="0" err="1">
                <a:latin typeface="Calibri" pitchFamily="34" charset="0"/>
              </a:rPr>
              <a:t>koje</a:t>
            </a:r>
            <a:r>
              <a:rPr lang="en-US" sz="2800" dirty="0">
                <a:latin typeface="Calibri" pitchFamily="34" charset="0"/>
              </a:rPr>
              <a:t> se </a:t>
            </a:r>
            <a:r>
              <a:rPr lang="en-US" sz="2800" dirty="0" err="1">
                <a:latin typeface="Calibri" pitchFamily="34" charset="0"/>
              </a:rPr>
              <a:t>bira</a:t>
            </a:r>
            <a:r>
              <a:rPr lang="en-US" sz="2800" dirty="0">
                <a:latin typeface="Calibri" pitchFamily="34" charset="0"/>
              </a:rPr>
              <a:t> Scatter/Dot i </a:t>
            </a:r>
            <a:r>
              <a:rPr lang="en-US" sz="2800" dirty="0" err="1">
                <a:latin typeface="Calibri" pitchFamily="34" charset="0"/>
              </a:rPr>
              <a:t>njegovi</a:t>
            </a:r>
            <a:r>
              <a:rPr lang="en-US" sz="2800" dirty="0">
                <a:latin typeface="Calibri" pitchFamily="34" charset="0"/>
              </a:rPr>
              <a:t> </a:t>
            </a:r>
            <a:r>
              <a:rPr lang="en-US" sz="2800" dirty="0" err="1">
                <a:latin typeface="Calibri" pitchFamily="34" charset="0"/>
              </a:rPr>
              <a:t>osnovni</a:t>
            </a:r>
            <a:r>
              <a:rPr lang="en-US" sz="2800" dirty="0">
                <a:latin typeface="Calibri" pitchFamily="34" charset="0"/>
              </a:rPr>
              <a:t> </a:t>
            </a:r>
            <a:r>
              <a:rPr lang="en-US" sz="2800" dirty="0" err="1">
                <a:latin typeface="Calibri" pitchFamily="34" charset="0"/>
              </a:rPr>
              <a:t>elementi</a:t>
            </a:r>
            <a:r>
              <a:rPr lang="en-US" sz="2800" dirty="0">
                <a:latin typeface="Calibri" pitchFamily="34" charset="0"/>
              </a:rPr>
              <a:t> (</a:t>
            </a:r>
            <a:r>
              <a:rPr lang="en-US" sz="2800" dirty="0" err="1">
                <a:latin typeface="Calibri" pitchFamily="34" charset="0"/>
              </a:rPr>
              <a:t>dve</a:t>
            </a:r>
            <a:r>
              <a:rPr lang="en-US" sz="2800" dirty="0">
                <a:latin typeface="Calibri" pitchFamily="34" charset="0"/>
              </a:rPr>
              <a:t> </a:t>
            </a:r>
            <a:r>
              <a:rPr lang="en-US" sz="2800" dirty="0" err="1">
                <a:latin typeface="Calibri" pitchFamily="34" charset="0"/>
              </a:rPr>
              <a:t>promenljive</a:t>
            </a:r>
            <a:r>
              <a:rPr lang="en-US" sz="2800" dirty="0">
                <a:latin typeface="Calibri" pitchFamily="34" charset="0"/>
              </a:rPr>
              <a:t> </a:t>
            </a:r>
            <a:r>
              <a:rPr lang="en-US" sz="2800" dirty="0" err="1">
                <a:latin typeface="Calibri" pitchFamily="34" charset="0"/>
              </a:rPr>
              <a:t>čiju</a:t>
            </a:r>
            <a:r>
              <a:rPr lang="en-US" sz="2800" dirty="0">
                <a:latin typeface="Calibri" pitchFamily="34" charset="0"/>
              </a:rPr>
              <a:t> </a:t>
            </a:r>
            <a:r>
              <a:rPr lang="en-US" sz="2800" dirty="0" err="1">
                <a:latin typeface="Calibri" pitchFamily="34" charset="0"/>
              </a:rPr>
              <a:t>zavisnost</a:t>
            </a:r>
            <a:r>
              <a:rPr lang="en-US" sz="2800" dirty="0">
                <a:latin typeface="Calibri" pitchFamily="34" charset="0"/>
              </a:rPr>
              <a:t> </a:t>
            </a:r>
            <a:r>
              <a:rPr lang="en-US" sz="2800" dirty="0" err="1">
                <a:latin typeface="Calibri" pitchFamily="34" charset="0"/>
              </a:rPr>
              <a:t>ispitujemo</a:t>
            </a:r>
            <a:r>
              <a:rPr lang="en-US" sz="2800" dirty="0">
                <a:latin typeface="Calibri" pitchFamily="34" charset="0"/>
              </a:rPr>
              <a:t>) </a:t>
            </a:r>
          </a:p>
        </p:txBody>
      </p:sp>
    </p:spTree>
    <p:extLst>
      <p:ext uri="{BB962C8B-B14F-4D97-AF65-F5344CB8AC3E}">
        <p14:creationId xmlns:p14="http://schemas.microsoft.com/office/powerpoint/2010/main" val="1420929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800" y="1033463"/>
            <a:ext cx="5992813"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728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Korelacija</a:t>
            </a:r>
            <a:r>
              <a:rPr lang="en-US" dirty="0" smtClean="0"/>
              <a:t> </a:t>
            </a:r>
            <a:r>
              <a:rPr lang="sr-Latn-RS" dirty="0" smtClean="0"/>
              <a:t>između </a:t>
            </a:r>
            <a:r>
              <a:rPr lang="en-US" dirty="0" err="1" smtClean="0"/>
              <a:t>promenljivih</a:t>
            </a:r>
            <a:endParaRPr lang="en-US" dirty="0"/>
          </a:p>
        </p:txBody>
      </p:sp>
      <p:sp>
        <p:nvSpPr>
          <p:cNvPr id="3" name="Content Placeholder 2"/>
          <p:cNvSpPr>
            <a:spLocks noGrp="1"/>
          </p:cNvSpPr>
          <p:nvPr>
            <p:ph idx="1"/>
          </p:nvPr>
        </p:nvSpPr>
        <p:spPr/>
        <p:txBody>
          <a:bodyPr>
            <a:noAutofit/>
          </a:bodyPr>
          <a:lstStyle/>
          <a:p>
            <a:r>
              <a:rPr lang="vi-VN" sz="2400" dirty="0">
                <a:latin typeface="Calibri" pitchFamily="34" charset="0"/>
              </a:rPr>
              <a:t> Pirsonov koeficijent korelacije meri korelaciju između dve neprekidne promenljive, a u SPSS programu se dobija primenom Analyze i Correlate menija. Korelaciona analiza počiva na pretpostavkama da su podaci prikupljeni za uparene parove (ako su podaci uzeti od jednog ispitanika za promenljivu X, onda od njega mora da se ima i podatak za promenljivu Y) i da podaci moraju biti mereni na intervalnoj ili relacionoj skali. Takođe, podaci za svaku promenljivu moraju biti normalno raspodeljeni i da veza između njih mora biti linearna. </a:t>
            </a:r>
            <a:endParaRPr lang="en-US" sz="2400" dirty="0">
              <a:latin typeface="Calibri" pitchFamily="34" charset="0"/>
            </a:endParaRPr>
          </a:p>
        </p:txBody>
      </p:sp>
    </p:spTree>
    <p:extLst>
      <p:ext uri="{BB962C8B-B14F-4D97-AF65-F5344CB8AC3E}">
        <p14:creationId xmlns:p14="http://schemas.microsoft.com/office/powerpoint/2010/main" val="371895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4419600" cy="4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312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60096"/>
            <a:ext cx="8229600" cy="441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err="1" smtClean="0"/>
              <a:t>Korelacija</a:t>
            </a:r>
            <a:r>
              <a:rPr lang="en-US" dirty="0" smtClean="0"/>
              <a:t> </a:t>
            </a:r>
            <a:r>
              <a:rPr lang="en-US" dirty="0" err="1" smtClean="0"/>
              <a:t>zadata</a:t>
            </a:r>
            <a:r>
              <a:rPr lang="en-US" dirty="0" smtClean="0"/>
              <a:t> </a:t>
            </a:r>
            <a:r>
              <a:rPr lang="en-US" dirty="0" err="1" smtClean="0"/>
              <a:t>matri</a:t>
            </a:r>
            <a:r>
              <a:rPr lang="sr-Latn-RS" dirty="0" smtClean="0"/>
              <a:t>č</a:t>
            </a:r>
            <a:r>
              <a:rPr lang="en-US" dirty="0" smtClean="0"/>
              <a:t>no</a:t>
            </a:r>
            <a:endParaRPr lang="en-US" dirty="0"/>
          </a:p>
        </p:txBody>
      </p:sp>
    </p:spTree>
    <p:extLst>
      <p:ext uri="{BB962C8B-B14F-4D97-AF65-F5344CB8AC3E}">
        <p14:creationId xmlns:p14="http://schemas.microsoft.com/office/powerpoint/2010/main" val="3225877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vi-VN" dirty="0"/>
              <a:t>Vrednost Pirsonovog koeficijenta korelacije kreće se od +1 (savršena pozitivna korelacija) do –1 (savršena negativna korelacija)i obeležava se sa r. Kada je vrednost r blizu -1 ili 1 znači da između X i  Y postoji jaka linearna veza i da regresiona jednačina može da se koristi za predviđanje.</a:t>
            </a:r>
            <a:endParaRPr lang="en-US" dirty="0"/>
          </a:p>
        </p:txBody>
      </p:sp>
    </p:spTree>
    <p:extLst>
      <p:ext uri="{BB962C8B-B14F-4D97-AF65-F5344CB8AC3E}">
        <p14:creationId xmlns:p14="http://schemas.microsoft.com/office/powerpoint/2010/main" val="3430168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RS" dirty="0" smtClean="0"/>
              <a:t>H</a:t>
            </a:r>
            <a:r>
              <a:rPr lang="en-US" dirty="0" err="1" smtClean="0"/>
              <a:t>omoskedericnost</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rmAutofit/>
              </a:bodyPr>
              <a:lstStyle/>
              <a:p>
                <a:r>
                  <a:rPr lang="en-US" dirty="0" smtClean="0">
                    <a:latin typeface="Calibri" pitchFamily="34" charset="0"/>
                  </a:rPr>
                  <a:t>Jedna</a:t>
                </a:r>
                <a:r>
                  <a:rPr lang="en-US" dirty="0">
                    <a:latin typeface="Calibri" pitchFamily="34" charset="0"/>
                  </a:rPr>
                  <a:t> od </a:t>
                </a:r>
                <a:r>
                  <a:rPr lang="en-US" dirty="0" err="1" smtClean="0">
                    <a:latin typeface="Calibri" pitchFamily="34" charset="0"/>
                  </a:rPr>
                  <a:t>klasi</a:t>
                </a:r>
                <a:r>
                  <a:rPr lang="sr-Latn-RS" dirty="0" smtClean="0">
                    <a:latin typeface="Calibri" pitchFamily="34" charset="0"/>
                  </a:rPr>
                  <a:t>č</a:t>
                </a:r>
                <a:r>
                  <a:rPr lang="en-US" dirty="0" err="1" smtClean="0">
                    <a:latin typeface="Calibri" pitchFamily="34" charset="0"/>
                  </a:rPr>
                  <a:t>nih</a:t>
                </a:r>
                <a:r>
                  <a:rPr lang="en-US" dirty="0" smtClean="0">
                    <a:latin typeface="Calibri" pitchFamily="34" charset="0"/>
                  </a:rPr>
                  <a:t> </a:t>
                </a:r>
                <a:r>
                  <a:rPr lang="en-US" dirty="0" err="1">
                    <a:latin typeface="Calibri" pitchFamily="34" charset="0"/>
                  </a:rPr>
                  <a:t>pretpostavki</a:t>
                </a:r>
                <a:r>
                  <a:rPr lang="en-US" dirty="0">
                    <a:latin typeface="Calibri" pitchFamily="34" charset="0"/>
                  </a:rPr>
                  <a:t> </a:t>
                </a:r>
                <a:r>
                  <a:rPr lang="en-US" dirty="0" err="1">
                    <a:latin typeface="Calibri" pitchFamily="34" charset="0"/>
                  </a:rPr>
                  <a:t>linearne</a:t>
                </a:r>
                <a:r>
                  <a:rPr lang="en-US" dirty="0">
                    <a:latin typeface="Calibri" pitchFamily="34" charset="0"/>
                  </a:rPr>
                  <a:t> </a:t>
                </a:r>
                <a:r>
                  <a:rPr lang="en-US" dirty="0" err="1">
                    <a:latin typeface="Calibri" pitchFamily="34" charset="0"/>
                  </a:rPr>
                  <a:t>regresije</a:t>
                </a:r>
                <a:r>
                  <a:rPr lang="en-US" dirty="0">
                    <a:latin typeface="Calibri" pitchFamily="34" charset="0"/>
                  </a:rPr>
                  <a:t> </a:t>
                </a:r>
                <a:r>
                  <a:rPr lang="en-US" dirty="0" err="1" smtClean="0">
                    <a:latin typeface="Calibri" pitchFamily="34" charset="0"/>
                  </a:rPr>
                  <a:t>predvi</a:t>
                </a:r>
                <a:r>
                  <a:rPr lang="sr-Latn-RS" dirty="0" smtClean="0">
                    <a:latin typeface="Calibri" pitchFamily="34" charset="0"/>
                  </a:rPr>
                  <a:t>đ</a:t>
                </a:r>
                <a:r>
                  <a:rPr lang="en-US" dirty="0" smtClean="0">
                    <a:latin typeface="Calibri" pitchFamily="34" charset="0"/>
                  </a:rPr>
                  <a:t>a </a:t>
                </a:r>
                <a:r>
                  <a:rPr lang="en-US" dirty="0">
                    <a:latin typeface="Calibri" pitchFamily="34" charset="0"/>
                  </a:rPr>
                  <a:t>da je </a:t>
                </a:r>
                <a:r>
                  <a:rPr lang="en-US" dirty="0" err="1">
                    <a:latin typeface="Calibri" pitchFamily="34" charset="0"/>
                  </a:rPr>
                  <a:t>varijansa</a:t>
                </a:r>
                <a:r>
                  <a:rPr lang="en-US" dirty="0">
                    <a:latin typeface="Calibri" pitchFamily="34" charset="0"/>
                  </a:rPr>
                  <a:t> </a:t>
                </a:r>
                <a:r>
                  <a:rPr lang="en-US" dirty="0" err="1">
                    <a:latin typeface="Calibri" pitchFamily="34" charset="0"/>
                  </a:rPr>
                  <a:t>greške</a:t>
                </a:r>
                <a:r>
                  <a:rPr lang="en-US" dirty="0">
                    <a:latin typeface="Calibri" pitchFamily="34" charset="0"/>
                  </a:rPr>
                  <a:t> </a:t>
                </a:r>
                <a:r>
                  <a:rPr lang="en-US" dirty="0" err="1" smtClean="0">
                    <a:latin typeface="Calibri" pitchFamily="34" charset="0"/>
                  </a:rPr>
                  <a:t>homoskedasti</a:t>
                </a:r>
                <a:r>
                  <a:rPr lang="sr-Latn-RS" dirty="0" smtClean="0">
                    <a:latin typeface="Calibri" pitchFamily="34" charset="0"/>
                  </a:rPr>
                  <a:t>č</a:t>
                </a:r>
                <a:r>
                  <a:rPr lang="en-US" dirty="0" err="1" smtClean="0">
                    <a:latin typeface="Calibri" pitchFamily="34" charset="0"/>
                  </a:rPr>
                  <a:t>na</a:t>
                </a:r>
                <a:r>
                  <a:rPr lang="en-US" dirty="0">
                    <a:latin typeface="Calibri" pitchFamily="34" charset="0"/>
                  </a:rPr>
                  <a:t>, </a:t>
                </a:r>
                <a:r>
                  <a:rPr lang="en-US" dirty="0" err="1">
                    <a:latin typeface="Calibri" pitchFamily="34" charset="0"/>
                  </a:rPr>
                  <a:t>odnosno</a:t>
                </a:r>
                <a:r>
                  <a:rPr lang="en-US" dirty="0">
                    <a:latin typeface="Calibri" pitchFamily="34" charset="0"/>
                  </a:rPr>
                  <a:t> da je </a:t>
                </a:r>
                <a:r>
                  <a:rPr lang="en-US" dirty="0" err="1">
                    <a:latin typeface="Calibri" pitchFamily="34" charset="0"/>
                  </a:rPr>
                  <a:t>varijansa</a:t>
                </a:r>
                <a:r>
                  <a:rPr lang="en-US" dirty="0">
                    <a:latin typeface="Calibri" pitchFamily="34" charset="0"/>
                  </a:rPr>
                  <a:t> </a:t>
                </a:r>
                <a:r>
                  <a:rPr lang="en-US" dirty="0" err="1">
                    <a:latin typeface="Calibri" pitchFamily="34" charset="0"/>
                  </a:rPr>
                  <a:t>greške</a:t>
                </a:r>
                <a:r>
                  <a:rPr lang="en-US" dirty="0">
                    <a:latin typeface="Calibri" pitchFamily="34" charset="0"/>
                  </a:rPr>
                  <a:t> </a:t>
                </a:r>
                <a:r>
                  <a:rPr lang="en-US" dirty="0" err="1">
                    <a:latin typeface="Calibri" pitchFamily="34" charset="0"/>
                  </a:rPr>
                  <a:t>konstantna</a:t>
                </a:r>
                <a:r>
                  <a:rPr lang="en-US" dirty="0">
                    <a:latin typeface="Calibri" pitchFamily="34" charset="0"/>
                  </a:rPr>
                  <a:t> i </a:t>
                </a:r>
                <a:r>
                  <a:rPr lang="en-US" dirty="0" err="1">
                    <a:latin typeface="Calibri" pitchFamily="34" charset="0"/>
                  </a:rPr>
                  <a:t>jednaka</a:t>
                </a:r>
                <a:r>
                  <a:rPr lang="en-US" dirty="0">
                    <a:latin typeface="Calibri" pitchFamily="34" charset="0"/>
                  </a:rPr>
                  <a:t> </a:t>
                </a:r>
                <a:r>
                  <a:rPr lang="en-US" dirty="0" err="1">
                    <a:latin typeface="Calibri" pitchFamily="34" charset="0"/>
                  </a:rPr>
                  <a:t>za</a:t>
                </a:r>
                <a:r>
                  <a:rPr lang="en-US" dirty="0">
                    <a:latin typeface="Calibri" pitchFamily="34" charset="0"/>
                  </a:rPr>
                  <a:t> </a:t>
                </a:r>
                <a:r>
                  <a:rPr lang="en-US" dirty="0" err="1">
                    <a:latin typeface="Calibri" pitchFamily="34" charset="0"/>
                  </a:rPr>
                  <a:t>sva</a:t>
                </a:r>
                <a:r>
                  <a:rPr lang="en-US" dirty="0">
                    <a:latin typeface="Calibri" pitchFamily="34" charset="0"/>
                  </a:rPr>
                  <a:t> </a:t>
                </a:r>
                <a:r>
                  <a:rPr lang="en-US" dirty="0" err="1">
                    <a:latin typeface="Calibri" pitchFamily="34" charset="0"/>
                  </a:rPr>
                  <a:t>opažanja</a:t>
                </a:r>
                <a:r>
                  <a:rPr lang="en-US" dirty="0">
                    <a:latin typeface="Calibri" pitchFamily="34" charset="0"/>
                  </a:rPr>
                  <a:t>, </a:t>
                </a:r>
                <a:r>
                  <a:rPr lang="en-US" dirty="0" err="1">
                    <a:latin typeface="Calibri" pitchFamily="34" charset="0"/>
                  </a:rPr>
                  <a:t>ili</a:t>
                </a:r>
                <a:r>
                  <a:rPr lang="en-US" dirty="0">
                    <a:latin typeface="Calibri" pitchFamily="34" charset="0"/>
                  </a:rPr>
                  <a:t> </a:t>
                </a:r>
                <a:r>
                  <a:rPr lang="en-US" dirty="0" err="1">
                    <a:latin typeface="Calibri" pitchFamily="34" charset="0"/>
                  </a:rPr>
                  <a:t>za</a:t>
                </a:r>
                <a:r>
                  <a:rPr lang="en-US" dirty="0">
                    <a:latin typeface="Calibri" pitchFamily="34" charset="0"/>
                  </a:rPr>
                  <a:t> </a:t>
                </a:r>
                <a:r>
                  <a:rPr lang="en-US" dirty="0" err="1">
                    <a:latin typeface="Calibri" pitchFamily="34" charset="0"/>
                  </a:rPr>
                  <a:t>sve</a:t>
                </a:r>
                <a:r>
                  <a:rPr lang="en-US" dirty="0">
                    <a:latin typeface="Calibri" pitchFamily="34" charset="0"/>
                  </a:rPr>
                  <a:t> </a:t>
                </a:r>
                <a:r>
                  <a:rPr lang="en-US" dirty="0" err="1">
                    <a:latin typeface="Calibri" pitchFamily="34" charset="0"/>
                  </a:rPr>
                  <a:t>vrednosti</a:t>
                </a:r>
                <a:r>
                  <a:rPr lang="en-US" dirty="0">
                    <a:latin typeface="Calibri" pitchFamily="34" charset="0"/>
                  </a:rPr>
                  <a:t> </a:t>
                </a:r>
                <a:r>
                  <a:rPr lang="en-US" dirty="0" err="1">
                    <a:latin typeface="Calibri" pitchFamily="34" charset="0"/>
                  </a:rPr>
                  <a:t>nezavisnih</a:t>
                </a:r>
                <a:r>
                  <a:rPr lang="en-US" dirty="0">
                    <a:latin typeface="Calibri" pitchFamily="34" charset="0"/>
                  </a:rPr>
                  <a:t> </a:t>
                </a:r>
                <a:r>
                  <a:rPr lang="en-US" dirty="0" err="1" smtClean="0">
                    <a:latin typeface="Calibri" pitchFamily="34" charset="0"/>
                  </a:rPr>
                  <a:t>promenljivi</a:t>
                </a:r>
                <a:r>
                  <a:rPr lang="sr-Latn-RS" dirty="0" smtClean="0">
                    <a:latin typeface="Calibri" pitchFamily="34" charset="0"/>
                  </a:rPr>
                  <a:t>h:</a:t>
                </a:r>
              </a:p>
              <a:p>
                <a14:m>
                  <m:oMath xmlns:m="http://schemas.openxmlformats.org/officeDocument/2006/math">
                    <m:r>
                      <a:rPr lang="en-US" i="1" dirty="0" smtClean="0">
                        <a:latin typeface="Cambria Math"/>
                      </a:rPr>
                      <m:t>𝑉𝑎𝑟</m:t>
                    </m:r>
                    <m:r>
                      <a:rPr lang="en-US" i="1" dirty="0" smtClean="0">
                        <a:latin typeface="Cambria Math"/>
                      </a:rPr>
                      <m:t> (</m:t>
                    </m:r>
                    <m:sSub>
                      <m:sSubPr>
                        <m:ctrlPr>
                          <a:rPr lang="sr-Latn-RS" b="0" i="1" dirty="0" smtClean="0">
                            <a:latin typeface="Cambria Math"/>
                          </a:rPr>
                        </m:ctrlPr>
                      </m:sSubPr>
                      <m:e>
                        <m:r>
                          <m:rPr>
                            <m:sty m:val="p"/>
                          </m:rPr>
                          <a:rPr lang="el-GR" b="0" i="1" dirty="0" smtClean="0">
                            <a:latin typeface="Cambria Math"/>
                          </a:rPr>
                          <m:t>ε</m:t>
                        </m:r>
                      </m:e>
                      <m:sub>
                        <m:r>
                          <a:rPr lang="sr-Latn-RS" b="0" i="1" dirty="0" smtClean="0">
                            <a:latin typeface="Cambria Math"/>
                          </a:rPr>
                          <m:t>𝑖</m:t>
                        </m:r>
                      </m:sub>
                    </m:sSub>
                    <m:r>
                      <a:rPr lang="sr-Latn-RS" b="0" i="1" dirty="0" smtClean="0">
                        <a:latin typeface="Cambria Math"/>
                      </a:rPr>
                      <m:t>)</m:t>
                    </m:r>
                    <m:r>
                      <a:rPr lang="en-US" i="1" dirty="0" smtClean="0">
                        <a:latin typeface="Cambria Math"/>
                      </a:rPr>
                      <m:t>=</m:t>
                    </m:r>
                    <m:sSup>
                      <m:sSupPr>
                        <m:ctrlPr>
                          <a:rPr lang="en-US" i="1" dirty="0" smtClean="0">
                            <a:latin typeface="Cambria Math"/>
                          </a:rPr>
                        </m:ctrlPr>
                      </m:sSupPr>
                      <m:e>
                        <m:r>
                          <a:rPr lang="en-US" i="1" dirty="0">
                            <a:latin typeface="Cambria Math"/>
                          </a:rPr>
                          <m:t>𝐸</m:t>
                        </m:r>
                        <m:sSub>
                          <m:sSubPr>
                            <m:ctrlPr>
                              <a:rPr lang="sr-Latn-RS" i="1" dirty="0">
                                <a:latin typeface="Cambria Math"/>
                              </a:rPr>
                            </m:ctrlPr>
                          </m:sSubPr>
                          <m:e>
                            <m:r>
                              <a:rPr lang="sr-Latn-RS" i="1" dirty="0">
                                <a:latin typeface="Cambria Math"/>
                              </a:rPr>
                              <m:t>[</m:t>
                            </m:r>
                            <m:r>
                              <m:rPr>
                                <m:sty m:val="p"/>
                              </m:rPr>
                              <a:rPr lang="el-GR" i="1" dirty="0">
                                <a:latin typeface="Cambria Math"/>
                              </a:rPr>
                              <m:t>ε</m:t>
                            </m:r>
                          </m:e>
                          <m:sub>
                            <m:r>
                              <a:rPr lang="sr-Latn-RS" i="1" dirty="0">
                                <a:latin typeface="Cambria Math"/>
                              </a:rPr>
                              <m:t>𝑖</m:t>
                            </m:r>
                          </m:sub>
                        </m:sSub>
                        <m:r>
                          <a:rPr lang="en-US" i="1" dirty="0">
                            <a:latin typeface="Cambria Math"/>
                          </a:rPr>
                          <m:t>−</m:t>
                        </m:r>
                        <m:r>
                          <a:rPr lang="en-US" i="1" dirty="0">
                            <a:latin typeface="Cambria Math"/>
                          </a:rPr>
                          <m:t>𝐸</m:t>
                        </m:r>
                        <m:d>
                          <m:dPr>
                            <m:ctrlPr>
                              <a:rPr lang="en-US" i="1" dirty="0">
                                <a:latin typeface="Cambria Math"/>
                              </a:rPr>
                            </m:ctrlPr>
                          </m:dPr>
                          <m:e>
                            <m:sSub>
                              <m:sSubPr>
                                <m:ctrlPr>
                                  <a:rPr lang="sr-Latn-RS" i="1" dirty="0">
                                    <a:latin typeface="Cambria Math"/>
                                  </a:rPr>
                                </m:ctrlPr>
                              </m:sSubPr>
                              <m:e>
                                <m:r>
                                  <m:rPr>
                                    <m:sty m:val="p"/>
                                  </m:rPr>
                                  <a:rPr lang="el-GR" i="1" dirty="0">
                                    <a:latin typeface="Cambria Math"/>
                                  </a:rPr>
                                  <m:t>ε</m:t>
                                </m:r>
                              </m:e>
                              <m:sub>
                                <m:r>
                                  <a:rPr lang="sr-Latn-RS" i="1" dirty="0">
                                    <a:latin typeface="Cambria Math"/>
                                  </a:rPr>
                                  <m:t>𝑖</m:t>
                                </m:r>
                              </m:sub>
                            </m:sSub>
                          </m:e>
                        </m:d>
                        <m:r>
                          <a:rPr lang="en-US" i="1" dirty="0">
                            <a:latin typeface="Cambria Math"/>
                          </a:rPr>
                          <m:t>]</m:t>
                        </m:r>
                      </m:e>
                      <m:sup>
                        <m:r>
                          <a:rPr lang="sr-Latn-RS" b="0" i="1" dirty="0" smtClean="0">
                            <a:latin typeface="Cambria Math"/>
                          </a:rPr>
                          <m:t>2</m:t>
                        </m:r>
                      </m:sup>
                    </m:sSup>
                    <m:r>
                      <a:rPr lang="en-US" i="1" dirty="0" smtClean="0">
                        <a:latin typeface="Cambria Math"/>
                      </a:rPr>
                      <m:t> = </m:t>
                    </m:r>
                    <m:r>
                      <a:rPr lang="sr-Latn-RS" i="1" dirty="0" smtClean="0">
                        <a:latin typeface="Cambria Math"/>
                      </a:rPr>
                      <m:t>〖</m:t>
                    </m:r>
                    <m:sSup>
                      <m:sSupPr>
                        <m:ctrlPr>
                          <a:rPr lang="el-GR" i="1" dirty="0" smtClean="0">
                            <a:latin typeface="Cambria Math"/>
                          </a:rPr>
                        </m:ctrlPr>
                      </m:sSupPr>
                      <m:e>
                        <m:r>
                          <a:rPr lang="en-US" i="1" dirty="0">
                            <a:latin typeface="Cambria Math"/>
                          </a:rPr>
                          <m:t>𝐸</m:t>
                        </m:r>
                        <m:d>
                          <m:dPr>
                            <m:ctrlPr>
                              <a:rPr lang="en-US" i="1" dirty="0">
                                <a:latin typeface="Cambria Math"/>
                              </a:rPr>
                            </m:ctrlPr>
                          </m:dPr>
                          <m:e>
                            <m:sSub>
                              <m:sSubPr>
                                <m:ctrlPr>
                                  <a:rPr lang="sr-Latn-RS" i="1" dirty="0">
                                    <a:latin typeface="Cambria Math"/>
                                  </a:rPr>
                                </m:ctrlPr>
                              </m:sSubPr>
                              <m:e>
                                <m:r>
                                  <m:rPr>
                                    <m:sty m:val="p"/>
                                  </m:rPr>
                                  <a:rPr lang="el-GR" i="1" dirty="0">
                                    <a:latin typeface="Cambria Math"/>
                                  </a:rPr>
                                  <m:t>ε</m:t>
                                </m:r>
                              </m:e>
                              <m:sub>
                                <m:r>
                                  <a:rPr lang="sr-Latn-RS" i="1" dirty="0">
                                    <a:latin typeface="Cambria Math"/>
                                  </a:rPr>
                                  <m:t>𝑖</m:t>
                                </m:r>
                              </m:sub>
                            </m:sSub>
                          </m:e>
                        </m:d>
                      </m:e>
                      <m:sup>
                        <m:r>
                          <a:rPr lang="sr-Latn-RS" b="0" i="1" dirty="0" smtClean="0">
                            <a:latin typeface="Cambria Math"/>
                          </a:rPr>
                          <m:t>2</m:t>
                        </m:r>
                      </m:sup>
                    </m:sSup>
                    <m:r>
                      <a:rPr lang="sr-Latn-RS" i="1" dirty="0" smtClean="0">
                        <a:latin typeface="Cambria Math"/>
                      </a:rPr>
                      <m:t>〗</m:t>
                    </m:r>
                    <m:r>
                      <a:rPr lang="en-US" i="1" dirty="0" smtClean="0">
                        <a:latin typeface="Cambria Math"/>
                      </a:rPr>
                      <m:t>= </m:t>
                    </m:r>
                    <m:sSup>
                      <m:sSupPr>
                        <m:ctrlPr>
                          <a:rPr lang="en-US" i="1" dirty="0" smtClean="0">
                            <a:latin typeface="Cambria Math"/>
                          </a:rPr>
                        </m:ctrlPr>
                      </m:sSupPr>
                      <m:e>
                        <m:r>
                          <a:rPr lang="en-US" i="1" dirty="0">
                            <a:latin typeface="Cambria Math"/>
                          </a:rPr>
                          <m:t>𝜎</m:t>
                        </m:r>
                      </m:e>
                      <m:sup>
                        <m:r>
                          <a:rPr lang="sr-Latn-RS" b="0" i="1" dirty="0" smtClean="0">
                            <a:latin typeface="Cambria Math"/>
                          </a:rPr>
                          <m:t>2</m:t>
                        </m:r>
                      </m:sup>
                    </m:sSup>
                    <m:r>
                      <a:rPr lang="en-US" i="1" dirty="0" smtClean="0">
                        <a:latin typeface="Cambria Math"/>
                      </a:rPr>
                      <m:t> </m:t>
                    </m:r>
                  </m:oMath>
                </a14:m>
                <a:endParaRPr lang="sr-Latn-RS" i="1" dirty="0" smtClean="0">
                  <a:latin typeface="Cambria Math"/>
                </a:endParaRPr>
              </a:p>
              <a:p>
                <a:endParaRPr lang="sr-Latn-RS" i="1" dirty="0" smtClean="0">
                  <a:latin typeface="Cambria Math"/>
                </a:endParaRPr>
              </a:p>
              <a:p>
                <a14:m>
                  <m:oMath xmlns:m="http://schemas.openxmlformats.org/officeDocument/2006/math">
                    <m:r>
                      <a:rPr lang="en-US" i="1" dirty="0" err="1">
                        <a:latin typeface="Cambria Math"/>
                      </a:rPr>
                      <m:t>𝑧𝑎</m:t>
                    </m:r>
                    <m:r>
                      <a:rPr lang="en-US" i="1" dirty="0">
                        <a:latin typeface="Cambria Math"/>
                      </a:rPr>
                      <m:t> </m:t>
                    </m:r>
                    <m:r>
                      <a:rPr lang="en-US" i="1" dirty="0" err="1">
                        <a:latin typeface="Cambria Math"/>
                      </a:rPr>
                      <m:t>𝑠𝑣𝑎𝑘𝑜</m:t>
                    </m:r>
                    <m:r>
                      <a:rPr lang="en-US" i="1" dirty="0">
                        <a:latin typeface="Cambria Math"/>
                      </a:rPr>
                      <m:t> </m:t>
                    </m:r>
                    <m:r>
                      <a:rPr lang="en-US" i="1" dirty="0">
                        <a:latin typeface="Cambria Math"/>
                      </a:rPr>
                      <m:t>𝑖</m:t>
                    </m:r>
                    <m:r>
                      <a:rPr lang="en-US" i="1" dirty="0">
                        <a:latin typeface="Cambria Math"/>
                      </a:rPr>
                      <m:t>. </m:t>
                    </m:r>
                  </m:oMath>
                </a14:m>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2"/>
                <a:stretch>
                  <a:fillRect t="-1600" r="-1630"/>
                </a:stretch>
              </a:blipFill>
            </p:spPr>
            <p:txBody>
              <a:bodyPr/>
              <a:lstStyle/>
              <a:p>
                <a:r>
                  <a:rPr lang="en-US">
                    <a:noFill/>
                  </a:rPr>
                  <a:t> </a:t>
                </a:r>
              </a:p>
            </p:txBody>
          </p:sp>
        </mc:Fallback>
      </mc:AlternateContent>
    </p:spTree>
    <p:extLst>
      <p:ext uri="{BB962C8B-B14F-4D97-AF65-F5344CB8AC3E}">
        <p14:creationId xmlns:p14="http://schemas.microsoft.com/office/powerpoint/2010/main" val="218085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normAutofit fontScale="85000" lnSpcReduction="20000"/>
          </a:bodyPr>
          <a:lstStyle/>
          <a:p>
            <a:r>
              <a:rPr lang="en-US" sz="3800" dirty="0" err="1">
                <a:latin typeface="Calibri" pitchFamily="34" charset="0"/>
              </a:rPr>
              <a:t>Ukoliko</a:t>
            </a:r>
            <a:r>
              <a:rPr lang="en-US" sz="3800" dirty="0">
                <a:latin typeface="Calibri" pitchFamily="34" charset="0"/>
              </a:rPr>
              <a:t> ta </a:t>
            </a:r>
            <a:r>
              <a:rPr lang="en-US" sz="3800" dirty="0" err="1">
                <a:latin typeface="Calibri" pitchFamily="34" charset="0"/>
              </a:rPr>
              <a:t>pretpostavka</a:t>
            </a:r>
            <a:r>
              <a:rPr lang="en-US" sz="3800" dirty="0">
                <a:latin typeface="Calibri" pitchFamily="34" charset="0"/>
              </a:rPr>
              <a:t> </a:t>
            </a:r>
            <a:r>
              <a:rPr lang="en-US" sz="3800" dirty="0" err="1">
                <a:latin typeface="Calibri" pitchFamily="34" charset="0"/>
              </a:rPr>
              <a:t>nije</a:t>
            </a:r>
            <a:r>
              <a:rPr lang="en-US" sz="3800" dirty="0">
                <a:latin typeface="Calibri" pitchFamily="34" charset="0"/>
              </a:rPr>
              <a:t> </a:t>
            </a:r>
            <a:r>
              <a:rPr lang="en-US" sz="3800" dirty="0" err="1">
                <a:latin typeface="Calibri" pitchFamily="34" charset="0"/>
              </a:rPr>
              <a:t>ispunjena</a:t>
            </a:r>
            <a:r>
              <a:rPr lang="en-US" sz="3800" dirty="0">
                <a:latin typeface="Calibri" pitchFamily="34" charset="0"/>
              </a:rPr>
              <a:t>, </a:t>
            </a:r>
            <a:r>
              <a:rPr lang="en-US" sz="3800" dirty="0" err="1">
                <a:latin typeface="Calibri" pitchFamily="34" charset="0"/>
              </a:rPr>
              <a:t>nego</a:t>
            </a:r>
            <a:r>
              <a:rPr lang="en-US" sz="3800" dirty="0">
                <a:latin typeface="Calibri" pitchFamily="34" charset="0"/>
              </a:rPr>
              <a:t> </a:t>
            </a:r>
            <a:r>
              <a:rPr lang="en-US" sz="3800" dirty="0" err="1">
                <a:latin typeface="Calibri" pitchFamily="34" charset="0"/>
              </a:rPr>
              <a:t>su</a:t>
            </a:r>
            <a:r>
              <a:rPr lang="en-US" sz="3800" dirty="0">
                <a:latin typeface="Calibri" pitchFamily="34" charset="0"/>
              </a:rPr>
              <a:t> </a:t>
            </a:r>
            <a:r>
              <a:rPr lang="en-US" sz="3800" dirty="0" err="1">
                <a:latin typeface="Calibri" pitchFamily="34" charset="0"/>
              </a:rPr>
              <a:t>varijanse</a:t>
            </a:r>
            <a:r>
              <a:rPr lang="en-US" sz="3800" dirty="0">
                <a:latin typeface="Calibri" pitchFamily="34" charset="0"/>
              </a:rPr>
              <a:t> </a:t>
            </a:r>
            <a:r>
              <a:rPr lang="en-US" sz="3800" dirty="0" err="1" smtClean="0">
                <a:latin typeface="Calibri" pitchFamily="34" charset="0"/>
              </a:rPr>
              <a:t>razli</a:t>
            </a:r>
            <a:r>
              <a:rPr lang="sr-Latn-RS" sz="3800" dirty="0" smtClean="0">
                <a:latin typeface="Calibri" pitchFamily="34" charset="0"/>
              </a:rPr>
              <a:t>č</a:t>
            </a:r>
            <a:r>
              <a:rPr lang="en-US" sz="3800" dirty="0" smtClean="0">
                <a:latin typeface="Calibri" pitchFamily="34" charset="0"/>
              </a:rPr>
              <a:t>it</a:t>
            </a:r>
            <a:r>
              <a:rPr lang="sr-Latn-RS" sz="3800" dirty="0" smtClean="0">
                <a:latin typeface="Calibri" pitchFamily="34" charset="0"/>
              </a:rPr>
              <a:t>e</a:t>
            </a:r>
          </a:p>
          <a:p>
            <a:endParaRPr lang="sr-Latn-RS" dirty="0"/>
          </a:p>
          <a:p>
            <a:endParaRPr lang="sr-Latn-RS" dirty="0" smtClean="0"/>
          </a:p>
          <a:p>
            <a:endParaRPr lang="sr-Latn-RS" sz="4000" dirty="0">
              <a:latin typeface="Calibri" pitchFamily="34" charset="0"/>
            </a:endParaRPr>
          </a:p>
          <a:p>
            <a:r>
              <a:rPr lang="en-US" sz="3200" dirty="0" err="1">
                <a:latin typeface="Calibri" pitchFamily="34" charset="0"/>
              </a:rPr>
              <a:t>kaže</a:t>
            </a:r>
            <a:r>
              <a:rPr lang="en-US" sz="3200" dirty="0">
                <a:latin typeface="Calibri" pitchFamily="34" charset="0"/>
              </a:rPr>
              <a:t> se da </a:t>
            </a:r>
            <a:r>
              <a:rPr lang="en-US" sz="3200" dirty="0" err="1">
                <a:latin typeface="Calibri" pitchFamily="34" charset="0"/>
              </a:rPr>
              <a:t>su</a:t>
            </a:r>
            <a:r>
              <a:rPr lang="en-US" sz="3200" dirty="0">
                <a:latin typeface="Calibri" pitchFamily="34" charset="0"/>
              </a:rPr>
              <a:t> </a:t>
            </a:r>
            <a:r>
              <a:rPr lang="en-US" sz="3200" dirty="0" err="1">
                <a:latin typeface="Calibri" pitchFamily="34" charset="0"/>
              </a:rPr>
              <a:t>greške</a:t>
            </a:r>
            <a:r>
              <a:rPr lang="en-US" sz="3200" dirty="0">
                <a:latin typeface="Calibri" pitchFamily="34" charset="0"/>
              </a:rPr>
              <a:t> </a:t>
            </a:r>
            <a:r>
              <a:rPr lang="en-US" sz="3200" dirty="0" err="1" smtClean="0">
                <a:latin typeface="Calibri" pitchFamily="34" charset="0"/>
              </a:rPr>
              <a:t>heteroskedasti</a:t>
            </a:r>
            <a:r>
              <a:rPr lang="sr-Latn-RS" sz="3200" dirty="0" smtClean="0">
                <a:latin typeface="Calibri" pitchFamily="34" charset="0"/>
              </a:rPr>
              <a:t>č</a:t>
            </a:r>
            <a:r>
              <a:rPr lang="en-US" sz="3200" dirty="0" smtClean="0">
                <a:latin typeface="Calibri" pitchFamily="34" charset="0"/>
              </a:rPr>
              <a:t>ne</a:t>
            </a:r>
            <a:r>
              <a:rPr lang="en-US" sz="3200" dirty="0">
                <a:latin typeface="Calibri" pitchFamily="34" charset="0"/>
              </a:rPr>
              <a:t>, </a:t>
            </a:r>
            <a:r>
              <a:rPr lang="en-US" sz="3200" dirty="0" err="1">
                <a:latin typeface="Calibri" pitchFamily="34" charset="0"/>
              </a:rPr>
              <a:t>ili</a:t>
            </a:r>
            <a:r>
              <a:rPr lang="en-US" sz="3200" dirty="0">
                <a:latin typeface="Calibri" pitchFamily="34" charset="0"/>
              </a:rPr>
              <a:t> da </a:t>
            </a:r>
            <a:r>
              <a:rPr lang="en-US" sz="3200" dirty="0" err="1">
                <a:latin typeface="Calibri" pitchFamily="34" charset="0"/>
              </a:rPr>
              <a:t>postoji</a:t>
            </a:r>
            <a:r>
              <a:rPr lang="en-US" sz="3200" dirty="0">
                <a:latin typeface="Calibri" pitchFamily="34" charset="0"/>
              </a:rPr>
              <a:t> </a:t>
            </a:r>
            <a:r>
              <a:rPr lang="en-US" sz="3200" dirty="0" err="1" smtClean="0">
                <a:latin typeface="Calibri" pitchFamily="34" charset="0"/>
              </a:rPr>
              <a:t>heteroskedasti</a:t>
            </a:r>
            <a:r>
              <a:rPr lang="sr-Latn-RS" sz="3200" dirty="0" smtClean="0">
                <a:latin typeface="Calibri" pitchFamily="34" charset="0"/>
              </a:rPr>
              <a:t>č</a:t>
            </a:r>
            <a:r>
              <a:rPr lang="en-US" sz="3200" dirty="0" err="1" smtClean="0">
                <a:latin typeface="Calibri" pitchFamily="34" charset="0"/>
              </a:rPr>
              <a:t>nost</a:t>
            </a:r>
            <a:r>
              <a:rPr lang="en-US" sz="3200" dirty="0" smtClean="0">
                <a:latin typeface="Calibri" pitchFamily="34" charset="0"/>
              </a:rPr>
              <a:t> </a:t>
            </a:r>
            <a:r>
              <a:rPr lang="en-US" sz="3200" dirty="0">
                <a:latin typeface="Calibri" pitchFamily="34" charset="0"/>
              </a:rPr>
              <a:t>u </a:t>
            </a:r>
            <a:r>
              <a:rPr lang="en-US" sz="3200" dirty="0" err="1">
                <a:latin typeface="Calibri" pitchFamily="34" charset="0"/>
              </a:rPr>
              <a:t>modelu</a:t>
            </a:r>
            <a:r>
              <a:rPr lang="en-US" sz="3200" dirty="0" smtClean="0">
                <a:latin typeface="Calibri" pitchFamily="34" charset="0"/>
              </a:rPr>
              <a:t>.</a:t>
            </a:r>
            <a:endParaRPr lang="sr-Latn-RS" sz="3200" dirty="0" smtClean="0">
              <a:latin typeface="Calibri" pitchFamily="34" charset="0"/>
            </a:endParaRPr>
          </a:p>
          <a:p>
            <a:r>
              <a:rPr lang="en-US" sz="3200" dirty="0" smtClean="0">
                <a:latin typeface="Calibri" pitchFamily="34" charset="0"/>
              </a:rPr>
              <a:t> </a:t>
            </a:r>
            <a:r>
              <a:rPr lang="en-US" sz="3200" dirty="0" err="1" smtClean="0">
                <a:latin typeface="Calibri" pitchFamily="34" charset="0"/>
              </a:rPr>
              <a:t>Heteroskedasti</a:t>
            </a:r>
            <a:r>
              <a:rPr lang="sr-Latn-RS" sz="3200" dirty="0" smtClean="0">
                <a:latin typeface="Calibri" pitchFamily="34" charset="0"/>
              </a:rPr>
              <a:t>č</a:t>
            </a:r>
            <a:r>
              <a:rPr lang="en-US" sz="3200" dirty="0" err="1" smtClean="0">
                <a:latin typeface="Calibri" pitchFamily="34" charset="0"/>
              </a:rPr>
              <a:t>nost</a:t>
            </a:r>
            <a:r>
              <a:rPr lang="en-US" sz="3200" dirty="0" smtClean="0">
                <a:latin typeface="Calibri" pitchFamily="34" charset="0"/>
              </a:rPr>
              <a:t> </a:t>
            </a:r>
            <a:r>
              <a:rPr lang="en-US" sz="3200" dirty="0">
                <a:latin typeface="Calibri" pitchFamily="34" charset="0"/>
              </a:rPr>
              <a:t>je </a:t>
            </a:r>
            <a:r>
              <a:rPr lang="en-US" sz="3200" dirty="0" err="1">
                <a:latin typeface="Calibri" pitchFamily="34" charset="0"/>
              </a:rPr>
              <a:t>pojava</a:t>
            </a:r>
            <a:r>
              <a:rPr lang="en-US" sz="3200" dirty="0">
                <a:latin typeface="Calibri" pitchFamily="34" charset="0"/>
              </a:rPr>
              <a:t> </a:t>
            </a:r>
            <a:r>
              <a:rPr lang="en-US" sz="3200" dirty="0" err="1">
                <a:latin typeface="Calibri" pitchFamily="34" charset="0"/>
              </a:rPr>
              <a:t>koja</a:t>
            </a:r>
            <a:r>
              <a:rPr lang="en-US" sz="3200" dirty="0">
                <a:latin typeface="Calibri" pitchFamily="34" charset="0"/>
              </a:rPr>
              <a:t> se </a:t>
            </a:r>
            <a:r>
              <a:rPr lang="en-US" sz="3200" dirty="0" err="1" smtClean="0">
                <a:latin typeface="Calibri" pitchFamily="34" charset="0"/>
              </a:rPr>
              <a:t>naj</a:t>
            </a:r>
            <a:r>
              <a:rPr lang="sr-Latn-RS" sz="3200" dirty="0" smtClean="0">
                <a:latin typeface="Calibri" pitchFamily="34" charset="0"/>
              </a:rPr>
              <a:t>č</a:t>
            </a:r>
            <a:r>
              <a:rPr lang="en-US" sz="3200" dirty="0" err="1" smtClean="0">
                <a:latin typeface="Calibri" pitchFamily="34" charset="0"/>
              </a:rPr>
              <a:t>ešće</a:t>
            </a:r>
            <a:r>
              <a:rPr lang="en-US" sz="3200" dirty="0" smtClean="0">
                <a:latin typeface="Calibri" pitchFamily="34" charset="0"/>
              </a:rPr>
              <a:t> </a:t>
            </a:r>
            <a:r>
              <a:rPr lang="en-US" sz="3200" dirty="0" err="1">
                <a:latin typeface="Calibri" pitchFamily="34" charset="0"/>
              </a:rPr>
              <a:t>javlja</a:t>
            </a:r>
            <a:r>
              <a:rPr lang="en-US" sz="3200" dirty="0">
                <a:latin typeface="Calibri" pitchFamily="34" charset="0"/>
              </a:rPr>
              <a:t> u </a:t>
            </a:r>
            <a:r>
              <a:rPr lang="en-US" sz="3200" dirty="0" err="1">
                <a:latin typeface="Calibri" pitchFamily="34" charset="0"/>
              </a:rPr>
              <a:t>podacima</a:t>
            </a:r>
            <a:r>
              <a:rPr lang="en-US" sz="3200" dirty="0">
                <a:latin typeface="Calibri" pitchFamily="34" charset="0"/>
              </a:rPr>
              <a:t> </a:t>
            </a:r>
            <a:r>
              <a:rPr lang="en-US" sz="3200" dirty="0" err="1">
                <a:latin typeface="Calibri" pitchFamily="34" charset="0"/>
              </a:rPr>
              <a:t>preseka</a:t>
            </a:r>
            <a:r>
              <a:rPr lang="en-US" sz="3200" dirty="0">
                <a:latin typeface="Calibri" pitchFamily="34" charset="0"/>
              </a:rPr>
              <a:t>. </a:t>
            </a:r>
            <a:r>
              <a:rPr lang="en-US" sz="3200" dirty="0" err="1">
                <a:latin typeface="Calibri" pitchFamily="34" charset="0"/>
              </a:rPr>
              <a:t>Ovi</a:t>
            </a:r>
            <a:r>
              <a:rPr lang="en-US" sz="3200" dirty="0">
                <a:latin typeface="Calibri" pitchFamily="34" charset="0"/>
              </a:rPr>
              <a:t> </a:t>
            </a:r>
            <a:r>
              <a:rPr lang="en-US" sz="3200" dirty="0" err="1">
                <a:latin typeface="Calibri" pitchFamily="34" charset="0"/>
              </a:rPr>
              <a:t>podaci</a:t>
            </a:r>
            <a:r>
              <a:rPr lang="en-US" sz="3200" dirty="0">
                <a:latin typeface="Calibri" pitchFamily="34" charset="0"/>
              </a:rPr>
              <a:t> </a:t>
            </a:r>
            <a:r>
              <a:rPr lang="en-US" sz="3200" dirty="0" err="1">
                <a:latin typeface="Calibri" pitchFamily="34" charset="0"/>
              </a:rPr>
              <a:t>predstavljaju</a:t>
            </a:r>
            <a:r>
              <a:rPr lang="en-US" sz="3200" dirty="0">
                <a:latin typeface="Calibri" pitchFamily="34" charset="0"/>
              </a:rPr>
              <a:t> </a:t>
            </a:r>
            <a:r>
              <a:rPr lang="en-US" sz="3200" dirty="0" err="1" smtClean="0">
                <a:latin typeface="Calibri" pitchFamily="34" charset="0"/>
              </a:rPr>
              <a:t>odre</a:t>
            </a:r>
            <a:r>
              <a:rPr lang="sr-Latn-RS" sz="3200" dirty="0" smtClean="0">
                <a:latin typeface="Calibri" pitchFamily="34" charset="0"/>
              </a:rPr>
              <a:t>đ</a:t>
            </a:r>
            <a:r>
              <a:rPr lang="en-US" sz="3200" dirty="0" err="1" smtClean="0">
                <a:latin typeface="Calibri" pitchFamily="34" charset="0"/>
              </a:rPr>
              <a:t>ene</a:t>
            </a:r>
            <a:r>
              <a:rPr lang="en-US" sz="3200" dirty="0" smtClean="0">
                <a:latin typeface="Calibri" pitchFamily="34" charset="0"/>
              </a:rPr>
              <a:t> </a:t>
            </a:r>
            <a:r>
              <a:rPr lang="en-US" sz="3200" dirty="0" err="1">
                <a:latin typeface="Calibri" pitchFamily="34" charset="0"/>
              </a:rPr>
              <a:t>vrednosti</a:t>
            </a:r>
            <a:r>
              <a:rPr lang="en-US" sz="3200" dirty="0">
                <a:latin typeface="Calibri" pitchFamily="34" charset="0"/>
              </a:rPr>
              <a:t> </a:t>
            </a:r>
            <a:r>
              <a:rPr lang="en-US" sz="3200" dirty="0" err="1">
                <a:latin typeface="Calibri" pitchFamily="34" charset="0"/>
              </a:rPr>
              <a:t>prikupljene</a:t>
            </a:r>
            <a:r>
              <a:rPr lang="en-US" sz="3200" dirty="0">
                <a:latin typeface="Calibri" pitchFamily="34" charset="0"/>
              </a:rPr>
              <a:t> u </a:t>
            </a:r>
            <a:r>
              <a:rPr lang="en-US" sz="3200" dirty="0" err="1">
                <a:latin typeface="Calibri" pitchFamily="34" charset="0"/>
              </a:rPr>
              <a:t>jednom</a:t>
            </a:r>
            <a:r>
              <a:rPr lang="en-US" sz="3200" dirty="0">
                <a:latin typeface="Calibri" pitchFamily="34" charset="0"/>
              </a:rPr>
              <a:t> </a:t>
            </a:r>
            <a:r>
              <a:rPr lang="en-US" sz="3200" dirty="0" err="1">
                <a:latin typeface="Calibri" pitchFamily="34" charset="0"/>
              </a:rPr>
              <a:t>trenutku</a:t>
            </a:r>
            <a:r>
              <a:rPr lang="en-US" sz="3200" dirty="0">
                <a:latin typeface="Calibri" pitchFamily="34" charset="0"/>
              </a:rPr>
              <a:t> </a:t>
            </a:r>
            <a:r>
              <a:rPr lang="en-US" sz="3200" dirty="0" err="1">
                <a:latin typeface="Calibri" pitchFamily="34" charset="0"/>
              </a:rPr>
              <a:t>vremena</a:t>
            </a:r>
            <a:r>
              <a:rPr lang="en-US" sz="3200" dirty="0">
                <a:latin typeface="Calibri" pitchFamily="34" charset="0"/>
              </a:rPr>
              <a:t> </a:t>
            </a:r>
            <a:r>
              <a:rPr lang="en-US" sz="3200" dirty="0" err="1">
                <a:latin typeface="Calibri" pitchFamily="34" charset="0"/>
              </a:rPr>
              <a:t>za</a:t>
            </a:r>
            <a:r>
              <a:rPr lang="en-US" sz="3200" dirty="0">
                <a:latin typeface="Calibri" pitchFamily="34" charset="0"/>
              </a:rPr>
              <a:t> </a:t>
            </a:r>
            <a:r>
              <a:rPr lang="en-US" sz="3200" dirty="0" err="1" smtClean="0">
                <a:latin typeface="Calibri" pitchFamily="34" charset="0"/>
              </a:rPr>
              <a:t>razli</a:t>
            </a:r>
            <a:r>
              <a:rPr lang="sr-Latn-RS" sz="3200" dirty="0" smtClean="0">
                <a:latin typeface="Calibri" pitchFamily="34" charset="0"/>
              </a:rPr>
              <a:t>č</a:t>
            </a:r>
            <a:r>
              <a:rPr lang="en-US" sz="3200" dirty="0" err="1" smtClean="0">
                <a:latin typeface="Calibri" pitchFamily="34" charset="0"/>
              </a:rPr>
              <a:t>ite</a:t>
            </a:r>
            <a:r>
              <a:rPr lang="en-US" sz="3200" dirty="0" smtClean="0">
                <a:latin typeface="Calibri" pitchFamily="34" charset="0"/>
              </a:rPr>
              <a:t> </a:t>
            </a:r>
            <a:r>
              <a:rPr lang="en-US" sz="3200" dirty="0" err="1">
                <a:latin typeface="Calibri" pitchFamily="34" charset="0"/>
              </a:rPr>
              <a:t>jedinice</a:t>
            </a:r>
            <a:r>
              <a:rPr lang="en-US" sz="3200" dirty="0">
                <a:latin typeface="Calibri" pitchFamily="34" charset="0"/>
              </a:rPr>
              <a:t> </a:t>
            </a:r>
            <a:r>
              <a:rPr lang="en-US" sz="3200" dirty="0" err="1">
                <a:latin typeface="Calibri" pitchFamily="34" charset="0"/>
              </a:rPr>
              <a:t>posmatranja</a:t>
            </a:r>
            <a:r>
              <a:rPr lang="en-US" sz="3200" dirty="0">
                <a:latin typeface="Calibri" pitchFamily="34" charset="0"/>
              </a:rPr>
              <a:t> (</a:t>
            </a:r>
            <a:r>
              <a:rPr lang="en-US" sz="3200" dirty="0" err="1">
                <a:latin typeface="Calibri" pitchFamily="34" charset="0"/>
              </a:rPr>
              <a:t>pojedinci</a:t>
            </a:r>
            <a:r>
              <a:rPr lang="en-US" sz="3200" dirty="0">
                <a:latin typeface="Calibri" pitchFamily="34" charset="0"/>
              </a:rPr>
              <a:t>, </a:t>
            </a:r>
            <a:r>
              <a:rPr lang="en-US" sz="3200" dirty="0" err="1">
                <a:latin typeface="Calibri" pitchFamily="34" charset="0"/>
              </a:rPr>
              <a:t>domaćinstva</a:t>
            </a:r>
            <a:r>
              <a:rPr lang="en-US" sz="3200" dirty="0">
                <a:latin typeface="Calibri" pitchFamily="34" charset="0"/>
              </a:rPr>
              <a:t>, </a:t>
            </a:r>
            <a:r>
              <a:rPr lang="en-US" sz="3200" dirty="0" err="1">
                <a:latin typeface="Calibri" pitchFamily="34" charset="0"/>
              </a:rPr>
              <a:t>preduzeća</a:t>
            </a:r>
            <a:r>
              <a:rPr lang="en-US" sz="3200" dirty="0">
                <a:latin typeface="Calibri" pitchFamily="34" charset="0"/>
              </a:rPr>
              <a:t>, </a:t>
            </a:r>
            <a:r>
              <a:rPr lang="en-US" sz="3200" dirty="0" err="1">
                <a:latin typeface="Calibri" pitchFamily="34" charset="0"/>
              </a:rPr>
              <a:t>industrije</a:t>
            </a:r>
            <a:r>
              <a:rPr lang="en-US" sz="3200" dirty="0">
                <a:latin typeface="Calibri" pitchFamily="34" charset="0"/>
              </a:rPr>
              <a:t>, </a:t>
            </a:r>
            <a:r>
              <a:rPr lang="en-US" sz="3200" dirty="0" err="1">
                <a:latin typeface="Calibri" pitchFamily="34" charset="0"/>
              </a:rPr>
              <a:t>geografske</a:t>
            </a:r>
            <a:r>
              <a:rPr lang="en-US" sz="3200" dirty="0">
                <a:latin typeface="Calibri" pitchFamily="34" charset="0"/>
              </a:rPr>
              <a:t> </a:t>
            </a:r>
            <a:r>
              <a:rPr lang="en-US" sz="3200" dirty="0" err="1">
                <a:latin typeface="Calibri" pitchFamily="34" charset="0"/>
              </a:rPr>
              <a:t>oblasti</a:t>
            </a:r>
            <a:r>
              <a:rPr lang="en-US" sz="3200" dirty="0">
                <a:latin typeface="Calibri" pitchFamily="34" charset="0"/>
              </a:rPr>
              <a:t> i sl.). </a:t>
            </a:r>
            <a:r>
              <a:rPr lang="en-US" sz="3200" dirty="0" err="1">
                <a:latin typeface="Calibri" pitchFamily="34" charset="0"/>
              </a:rPr>
              <a:t>Elementi</a:t>
            </a:r>
            <a:r>
              <a:rPr lang="en-US" sz="3200" dirty="0">
                <a:latin typeface="Calibri" pitchFamily="34" charset="0"/>
              </a:rPr>
              <a:t> u </a:t>
            </a:r>
            <a:r>
              <a:rPr lang="en-US" sz="3200" dirty="0" err="1">
                <a:latin typeface="Calibri" pitchFamily="34" charset="0"/>
              </a:rPr>
              <a:t>uzorcima</a:t>
            </a:r>
            <a:r>
              <a:rPr lang="en-US" sz="3200" dirty="0">
                <a:latin typeface="Calibri" pitchFamily="34" charset="0"/>
              </a:rPr>
              <a:t> </a:t>
            </a:r>
            <a:r>
              <a:rPr lang="en-US" sz="3200" dirty="0" err="1">
                <a:latin typeface="Calibri" pitchFamily="34" charset="0"/>
              </a:rPr>
              <a:t>ovog</a:t>
            </a:r>
            <a:r>
              <a:rPr lang="en-US" sz="3200" dirty="0">
                <a:latin typeface="Calibri" pitchFamily="34" charset="0"/>
              </a:rPr>
              <a:t> </a:t>
            </a:r>
            <a:r>
              <a:rPr lang="en-US" sz="3200" dirty="0" err="1">
                <a:latin typeface="Calibri" pitchFamily="34" charset="0"/>
              </a:rPr>
              <a:t>tipa</a:t>
            </a:r>
            <a:r>
              <a:rPr lang="en-US" sz="3200" dirty="0">
                <a:latin typeface="Calibri" pitchFamily="34" charset="0"/>
              </a:rPr>
              <a:t> </a:t>
            </a:r>
            <a:r>
              <a:rPr lang="en-US" sz="3200" dirty="0" err="1">
                <a:latin typeface="Calibri" pitchFamily="34" charset="0"/>
              </a:rPr>
              <a:t>mogu</a:t>
            </a:r>
            <a:r>
              <a:rPr lang="en-US" sz="3200" dirty="0">
                <a:latin typeface="Calibri" pitchFamily="34" charset="0"/>
              </a:rPr>
              <a:t> </a:t>
            </a:r>
            <a:r>
              <a:rPr lang="en-US" sz="3200" dirty="0" err="1">
                <a:latin typeface="Calibri" pitchFamily="34" charset="0"/>
              </a:rPr>
              <a:t>biti</a:t>
            </a:r>
            <a:r>
              <a:rPr lang="en-US" sz="3200" dirty="0">
                <a:latin typeface="Calibri" pitchFamily="34" charset="0"/>
              </a:rPr>
              <a:t> </a:t>
            </a:r>
            <a:r>
              <a:rPr lang="en-US" sz="3200" dirty="0" err="1" smtClean="0">
                <a:latin typeface="Calibri" pitchFamily="34" charset="0"/>
              </a:rPr>
              <a:t>razli</a:t>
            </a:r>
            <a:r>
              <a:rPr lang="sr-Latn-RS" sz="3200" dirty="0" smtClean="0">
                <a:latin typeface="Calibri" pitchFamily="34" charset="0"/>
              </a:rPr>
              <a:t>č</a:t>
            </a:r>
            <a:r>
              <a:rPr lang="en-US" sz="3200" dirty="0" err="1" smtClean="0">
                <a:latin typeface="Calibri" pitchFamily="34" charset="0"/>
              </a:rPr>
              <a:t>itih</a:t>
            </a:r>
            <a:r>
              <a:rPr lang="en-US" sz="3200" dirty="0" smtClean="0">
                <a:latin typeface="Calibri" pitchFamily="34" charset="0"/>
              </a:rPr>
              <a:t> </a:t>
            </a:r>
            <a:r>
              <a:rPr lang="en-US" sz="3200" dirty="0" err="1" smtClean="0">
                <a:latin typeface="Calibri" pitchFamily="34" charset="0"/>
              </a:rPr>
              <a:t>veli</a:t>
            </a:r>
            <a:r>
              <a:rPr lang="sr-Latn-RS" sz="3200" dirty="0" smtClean="0">
                <a:latin typeface="Calibri" pitchFamily="34" charset="0"/>
              </a:rPr>
              <a:t>č</a:t>
            </a:r>
            <a:r>
              <a:rPr lang="en-US" sz="3200" dirty="0" err="1" smtClean="0">
                <a:latin typeface="Calibri" pitchFamily="34" charset="0"/>
              </a:rPr>
              <a:t>ina</a:t>
            </a:r>
            <a:r>
              <a:rPr lang="en-US" sz="3200" dirty="0" smtClean="0">
                <a:latin typeface="Calibri" pitchFamily="34" charset="0"/>
              </a:rPr>
              <a:t> </a:t>
            </a:r>
            <a:r>
              <a:rPr lang="en-US" sz="3200" dirty="0" err="1">
                <a:latin typeface="Calibri" pitchFamily="34" charset="0"/>
              </a:rPr>
              <a:t>kao</a:t>
            </a:r>
            <a:r>
              <a:rPr lang="en-US" sz="3200" dirty="0">
                <a:latin typeface="Calibri" pitchFamily="34" charset="0"/>
              </a:rPr>
              <a:t> </a:t>
            </a:r>
            <a:r>
              <a:rPr lang="en-US" sz="3200" dirty="0" err="1">
                <a:latin typeface="Calibri" pitchFamily="34" charset="0"/>
              </a:rPr>
              <a:t>što</a:t>
            </a:r>
            <a:r>
              <a:rPr lang="en-US" sz="3200" dirty="0">
                <a:latin typeface="Calibri" pitchFamily="34" charset="0"/>
              </a:rPr>
              <a:t> </a:t>
            </a:r>
            <a:r>
              <a:rPr lang="en-US" sz="3200" dirty="0" err="1">
                <a:latin typeface="Calibri" pitchFamily="34" charset="0"/>
              </a:rPr>
              <a:t>su</a:t>
            </a:r>
            <a:r>
              <a:rPr lang="en-US" sz="3200" dirty="0">
                <a:latin typeface="Calibri" pitchFamily="34" charset="0"/>
              </a:rPr>
              <a:t> male, </a:t>
            </a:r>
            <a:r>
              <a:rPr lang="en-US" sz="3200" dirty="0" err="1">
                <a:latin typeface="Calibri" pitchFamily="34" charset="0"/>
              </a:rPr>
              <a:t>srednje</a:t>
            </a:r>
            <a:r>
              <a:rPr lang="en-US" sz="3200" dirty="0">
                <a:latin typeface="Calibri" pitchFamily="34" charset="0"/>
              </a:rPr>
              <a:t> </a:t>
            </a:r>
            <a:r>
              <a:rPr lang="en-US" sz="3200" dirty="0" err="1">
                <a:latin typeface="Calibri" pitchFamily="34" charset="0"/>
              </a:rPr>
              <a:t>ili</a:t>
            </a:r>
            <a:r>
              <a:rPr lang="en-US" sz="3200" dirty="0">
                <a:latin typeface="Calibri" pitchFamily="34" charset="0"/>
              </a:rPr>
              <a:t> </a:t>
            </a:r>
            <a:r>
              <a:rPr lang="en-US" sz="3200" dirty="0" err="1">
                <a:latin typeface="Calibri" pitchFamily="34" charset="0"/>
              </a:rPr>
              <a:t>velike</a:t>
            </a:r>
            <a:r>
              <a:rPr lang="en-US" sz="3200" dirty="0">
                <a:latin typeface="Calibri" pitchFamily="34" charset="0"/>
              </a:rPr>
              <a:t> </a:t>
            </a:r>
            <a:r>
              <a:rPr lang="en-US" sz="3200" dirty="0" err="1">
                <a:latin typeface="Calibri" pitchFamily="34" charset="0"/>
              </a:rPr>
              <a:t>firme</a:t>
            </a:r>
            <a:r>
              <a:rPr lang="en-US" sz="3200" dirty="0">
                <a:latin typeface="Calibri" pitchFamily="34" charset="0"/>
              </a:rPr>
              <a:t> </a:t>
            </a:r>
            <a:r>
              <a:rPr lang="en-US" sz="3200" dirty="0" err="1">
                <a:latin typeface="Calibri" pitchFamily="34" charset="0"/>
              </a:rPr>
              <a:t>ili</a:t>
            </a:r>
            <a:r>
              <a:rPr lang="en-US" sz="3200" dirty="0">
                <a:latin typeface="Calibri" pitchFamily="34" charset="0"/>
              </a:rPr>
              <a:t> </a:t>
            </a:r>
            <a:r>
              <a:rPr lang="en-US" sz="3200" dirty="0" err="1">
                <a:latin typeface="Calibri" pitchFamily="34" charset="0"/>
              </a:rPr>
              <a:t>nizak</a:t>
            </a:r>
            <a:r>
              <a:rPr lang="en-US" sz="3200" dirty="0">
                <a:latin typeface="Calibri" pitchFamily="34" charset="0"/>
              </a:rPr>
              <a:t>, </a:t>
            </a:r>
            <a:r>
              <a:rPr lang="en-US" sz="3200" dirty="0" err="1">
                <a:latin typeface="Calibri" pitchFamily="34" charset="0"/>
              </a:rPr>
              <a:t>srednji</a:t>
            </a:r>
            <a:r>
              <a:rPr lang="en-US" sz="3200" dirty="0">
                <a:latin typeface="Calibri" pitchFamily="34" charset="0"/>
              </a:rPr>
              <a:t> i </a:t>
            </a:r>
            <a:r>
              <a:rPr lang="en-US" sz="3200" dirty="0" err="1">
                <a:latin typeface="Calibri" pitchFamily="34" charset="0"/>
              </a:rPr>
              <a:t>visoki</a:t>
            </a:r>
            <a:r>
              <a:rPr lang="en-US" sz="3200" dirty="0">
                <a:latin typeface="Calibri" pitchFamily="34" charset="0"/>
              </a:rPr>
              <a:t> </a:t>
            </a:r>
            <a:r>
              <a:rPr lang="en-US" sz="3200" dirty="0" err="1" smtClean="0">
                <a:latin typeface="Calibri" pitchFamily="34" charset="0"/>
              </a:rPr>
              <a:t>prihod</a:t>
            </a:r>
            <a:r>
              <a:rPr lang="sr-Latn-RS" sz="3200" dirty="0" smtClean="0">
                <a:latin typeface="Calibri" pitchFamily="34" charset="0"/>
              </a:rPr>
              <a:t>.</a:t>
            </a:r>
            <a:endParaRPr lang="en-US" sz="3200" dirty="0">
              <a:latin typeface="Calibri"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862084" y="1093113"/>
                <a:ext cx="6019800" cy="861774"/>
              </a:xfrm>
              <a:prstGeom prst="rect">
                <a:avLst/>
              </a:prstGeom>
            </p:spPr>
            <p:txBody>
              <a:bodyPr wrap="square">
                <a:spAutoFit/>
              </a:bodyPr>
              <a:lstStyle/>
              <a:p>
                <a:endParaRPr lang="sr-Latn-RS" dirty="0" smtClean="0"/>
              </a:p>
              <a:p>
                <a:pPr/>
                <a14:m>
                  <m:oMathPara xmlns:m="http://schemas.openxmlformats.org/officeDocument/2006/math">
                    <m:oMathParaPr>
                      <m:jc m:val="centerGroup"/>
                    </m:oMathParaPr>
                    <m:oMath xmlns:m="http://schemas.openxmlformats.org/officeDocument/2006/math">
                      <m:r>
                        <a:rPr lang="en-US" sz="3200" i="1" dirty="0">
                          <a:latin typeface="Cambria Math"/>
                        </a:rPr>
                        <m:t>𝑉𝑎𝑟</m:t>
                      </m:r>
                      <m:r>
                        <a:rPr lang="en-US" sz="3200" i="1" dirty="0">
                          <a:latin typeface="Cambria Math"/>
                        </a:rPr>
                        <m:t> (</m:t>
                      </m:r>
                      <m:sSub>
                        <m:sSubPr>
                          <m:ctrlPr>
                            <a:rPr lang="sr-Latn-RS" sz="3200" i="1" dirty="0">
                              <a:latin typeface="Cambria Math"/>
                            </a:rPr>
                          </m:ctrlPr>
                        </m:sSubPr>
                        <m:e>
                          <m:r>
                            <m:rPr>
                              <m:sty m:val="p"/>
                            </m:rPr>
                            <a:rPr lang="el-GR" sz="3200" i="1" dirty="0">
                              <a:latin typeface="Cambria Math"/>
                            </a:rPr>
                            <m:t>ε</m:t>
                          </m:r>
                        </m:e>
                        <m:sub>
                          <m:r>
                            <a:rPr lang="sr-Latn-RS" sz="3200" i="1" dirty="0">
                              <a:latin typeface="Cambria Math"/>
                            </a:rPr>
                            <m:t>𝑖</m:t>
                          </m:r>
                        </m:sub>
                      </m:sSub>
                      <m:r>
                        <a:rPr lang="sr-Latn-RS" sz="3200" i="1" dirty="0">
                          <a:latin typeface="Cambria Math"/>
                        </a:rPr>
                        <m:t>)</m:t>
                      </m:r>
                      <m:r>
                        <a:rPr lang="en-US" sz="3200" i="1" dirty="0">
                          <a:latin typeface="Cambria Math"/>
                        </a:rPr>
                        <m:t>= </m:t>
                      </m:r>
                      <m:sSup>
                        <m:sSupPr>
                          <m:ctrlPr>
                            <a:rPr lang="en-US" sz="3200" i="1" dirty="0">
                              <a:latin typeface="Cambria Math"/>
                            </a:rPr>
                          </m:ctrlPr>
                        </m:sSupPr>
                        <m:e>
                          <m:sSub>
                            <m:sSubPr>
                              <m:ctrlPr>
                                <a:rPr lang="en-US" sz="3200" i="1" dirty="0" smtClean="0">
                                  <a:latin typeface="Cambria Math"/>
                                </a:rPr>
                              </m:ctrlPr>
                            </m:sSubPr>
                            <m:e>
                              <m:r>
                                <a:rPr lang="en-US" sz="3200" i="1" dirty="0">
                                  <a:latin typeface="Cambria Math"/>
                                </a:rPr>
                                <m:t>𝜎</m:t>
                              </m:r>
                            </m:e>
                            <m:sub>
                              <m:r>
                                <a:rPr lang="sr-Latn-RS" sz="3200" b="0" i="1" dirty="0" smtClean="0">
                                  <a:latin typeface="Cambria Math"/>
                                </a:rPr>
                                <m:t>𝑖</m:t>
                              </m:r>
                            </m:sub>
                          </m:sSub>
                        </m:e>
                        <m:sup>
                          <m:r>
                            <a:rPr lang="sr-Latn-RS" sz="3200" i="1" dirty="0">
                              <a:latin typeface="Cambria Math"/>
                            </a:rPr>
                            <m:t>2</m:t>
                          </m:r>
                        </m:sup>
                      </m:sSup>
                    </m:oMath>
                  </m:oMathPara>
                </a14:m>
                <a:endParaRPr lang="en-US" sz="3200" dirty="0"/>
              </a:p>
            </p:txBody>
          </p:sp>
        </mc:Choice>
        <mc:Fallback xmlns="">
          <p:sp>
            <p:nvSpPr>
              <p:cNvPr id="5" name="Rectangle 4"/>
              <p:cNvSpPr>
                <a:spLocks noRot="1" noChangeAspect="1" noMove="1" noResize="1" noEditPoints="1" noAdjustHandles="1" noChangeArrowheads="1" noChangeShapeType="1" noTextEdit="1"/>
              </p:cNvSpPr>
              <p:nvPr/>
            </p:nvSpPr>
            <p:spPr>
              <a:xfrm>
                <a:off x="862084" y="1093113"/>
                <a:ext cx="6019800" cy="861774"/>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95417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97608"/>
          </a:xfrm>
        </p:spPr>
        <p:txBody>
          <a:bodyPr>
            <a:normAutofit/>
          </a:bodyPr>
          <a:lstStyle/>
          <a:p>
            <a:r>
              <a:rPr lang="en-US" sz="3200" dirty="0" err="1" smtClean="0">
                <a:latin typeface="Calibri" pitchFamily="34" charset="0"/>
              </a:rPr>
              <a:t>Jedan</a:t>
            </a:r>
            <a:r>
              <a:rPr lang="en-US" sz="3200" dirty="0" smtClean="0">
                <a:latin typeface="Calibri" pitchFamily="34" charset="0"/>
              </a:rPr>
              <a:t> od </a:t>
            </a:r>
            <a:r>
              <a:rPr lang="en-US" sz="3200" dirty="0" err="1" smtClean="0">
                <a:latin typeface="Calibri" pitchFamily="34" charset="0"/>
              </a:rPr>
              <a:t>najjednostavnijih</a:t>
            </a:r>
            <a:r>
              <a:rPr lang="en-US" sz="3200" dirty="0" smtClean="0">
                <a:latin typeface="Calibri" pitchFamily="34" charset="0"/>
              </a:rPr>
              <a:t> </a:t>
            </a:r>
            <a:r>
              <a:rPr lang="en-US" sz="3200" dirty="0" err="1" smtClean="0">
                <a:latin typeface="Calibri" pitchFamily="34" charset="0"/>
              </a:rPr>
              <a:t>metoda</a:t>
            </a:r>
            <a:r>
              <a:rPr lang="en-US" sz="3200" dirty="0" smtClean="0">
                <a:latin typeface="Calibri" pitchFamily="34" charset="0"/>
              </a:rPr>
              <a:t> </a:t>
            </a:r>
            <a:r>
              <a:rPr lang="en-US" sz="3200" dirty="0" err="1" smtClean="0">
                <a:latin typeface="Calibri" pitchFamily="34" charset="0"/>
              </a:rPr>
              <a:t>za</a:t>
            </a:r>
            <a:r>
              <a:rPr lang="en-US" sz="3200" dirty="0" smtClean="0">
                <a:latin typeface="Calibri" pitchFamily="34" charset="0"/>
              </a:rPr>
              <a:t> </a:t>
            </a:r>
            <a:r>
              <a:rPr lang="en-US" dirty="0" err="1" smtClean="0">
                <a:latin typeface="Calibri" pitchFamily="34" charset="0"/>
              </a:rPr>
              <a:t>ispitivanje</a:t>
            </a:r>
            <a:r>
              <a:rPr lang="en-US" sz="3200" dirty="0" smtClean="0">
                <a:latin typeface="Calibri" pitchFamily="34" charset="0"/>
              </a:rPr>
              <a:t> </a:t>
            </a:r>
            <a:r>
              <a:rPr lang="en-US" sz="3200" dirty="0" err="1" smtClean="0">
                <a:latin typeface="Calibri" pitchFamily="34" charset="0"/>
              </a:rPr>
              <a:t>postojanja</a:t>
            </a:r>
            <a:r>
              <a:rPr lang="en-US" sz="3200" dirty="0" smtClean="0">
                <a:latin typeface="Calibri" pitchFamily="34" charset="0"/>
              </a:rPr>
              <a:t> </a:t>
            </a:r>
            <a:r>
              <a:rPr lang="en-US" sz="3200" dirty="0" err="1" smtClean="0">
                <a:latin typeface="Calibri" pitchFamily="34" charset="0"/>
              </a:rPr>
              <a:t>heteroskedastiĉnosti</a:t>
            </a:r>
            <a:r>
              <a:rPr lang="en-US" sz="3200" dirty="0" smtClean="0">
                <a:latin typeface="Calibri" pitchFamily="34" charset="0"/>
              </a:rPr>
              <a:t> </a:t>
            </a:r>
            <a:r>
              <a:rPr lang="en-US" sz="3200" dirty="0" err="1" smtClean="0">
                <a:latin typeface="Calibri" pitchFamily="34" charset="0"/>
              </a:rPr>
              <a:t>sastoji</a:t>
            </a:r>
            <a:r>
              <a:rPr lang="en-US" sz="3200" dirty="0" smtClean="0">
                <a:latin typeface="Calibri" pitchFamily="34" charset="0"/>
              </a:rPr>
              <a:t> se u </a:t>
            </a:r>
            <a:r>
              <a:rPr lang="en-US" sz="3200" dirty="0" err="1" smtClean="0">
                <a:latin typeface="Calibri" pitchFamily="34" charset="0"/>
              </a:rPr>
              <a:t>vizuelnom</a:t>
            </a:r>
            <a:r>
              <a:rPr lang="en-US" sz="3200" dirty="0" smtClean="0">
                <a:latin typeface="Calibri" pitchFamily="34" charset="0"/>
              </a:rPr>
              <a:t> </a:t>
            </a:r>
            <a:r>
              <a:rPr lang="en-US" sz="3200" dirty="0" err="1" smtClean="0">
                <a:latin typeface="Calibri" pitchFamily="34" charset="0"/>
              </a:rPr>
              <a:t>pogledu</a:t>
            </a:r>
            <a:r>
              <a:rPr lang="en-US" sz="3200" dirty="0" smtClean="0">
                <a:latin typeface="Calibri" pitchFamily="34" charset="0"/>
              </a:rPr>
              <a:t> </a:t>
            </a:r>
            <a:r>
              <a:rPr lang="en-US" sz="3200" dirty="0" err="1" smtClean="0">
                <a:latin typeface="Calibri" pitchFamily="34" charset="0"/>
              </a:rPr>
              <a:t>reziduala</a:t>
            </a:r>
            <a:r>
              <a:rPr lang="en-US" sz="3200" dirty="0" smtClean="0">
                <a:latin typeface="Calibri" pitchFamily="34" charset="0"/>
              </a:rPr>
              <a:t> </a:t>
            </a:r>
            <a:r>
              <a:rPr lang="en-US" sz="3200" dirty="0" err="1" smtClean="0">
                <a:latin typeface="Calibri" pitchFamily="34" charset="0"/>
              </a:rPr>
              <a:t>ocenjenog</a:t>
            </a:r>
            <a:r>
              <a:rPr lang="en-US" sz="3200" dirty="0" smtClean="0">
                <a:latin typeface="Calibri" pitchFamily="34" charset="0"/>
              </a:rPr>
              <a:t> </a:t>
            </a:r>
            <a:r>
              <a:rPr lang="en-US" sz="3200" dirty="0" err="1" smtClean="0">
                <a:latin typeface="Calibri" pitchFamily="34" charset="0"/>
              </a:rPr>
              <a:t>modela</a:t>
            </a:r>
            <a:r>
              <a:rPr lang="en-US" sz="3200" dirty="0" smtClean="0">
                <a:latin typeface="Calibri" pitchFamily="34" charset="0"/>
              </a:rPr>
              <a:t>. </a:t>
            </a:r>
            <a:r>
              <a:rPr lang="en-US" sz="3200" dirty="0" err="1" smtClean="0">
                <a:latin typeface="Calibri" pitchFamily="34" charset="0"/>
              </a:rPr>
              <a:t>Naredni</a:t>
            </a:r>
            <a:r>
              <a:rPr lang="en-US" sz="3200" dirty="0" smtClean="0">
                <a:latin typeface="Calibri" pitchFamily="34" charset="0"/>
              </a:rPr>
              <a:t> histogram </a:t>
            </a:r>
            <a:r>
              <a:rPr lang="en-US" sz="3200" dirty="0" err="1" smtClean="0">
                <a:latin typeface="Calibri" pitchFamily="34" charset="0"/>
              </a:rPr>
              <a:t>smo</a:t>
            </a:r>
            <a:r>
              <a:rPr lang="en-US" sz="3200" dirty="0" smtClean="0">
                <a:latin typeface="Calibri" pitchFamily="34" charset="0"/>
              </a:rPr>
              <a:t> </a:t>
            </a:r>
            <a:r>
              <a:rPr lang="en-US" sz="3200" dirty="0" err="1" smtClean="0">
                <a:latin typeface="Calibri" pitchFamily="34" charset="0"/>
              </a:rPr>
              <a:t>dobili</a:t>
            </a:r>
            <a:r>
              <a:rPr lang="en-US" sz="3200" dirty="0" smtClean="0">
                <a:latin typeface="Calibri" pitchFamily="34" charset="0"/>
              </a:rPr>
              <a:t> i</a:t>
            </a:r>
            <a:r>
              <a:rPr lang="sr-Latn-RS" sz="3200" dirty="0" smtClean="0">
                <a:latin typeface="Calibri" pitchFamily="34" charset="0"/>
              </a:rPr>
              <a:t>z</a:t>
            </a:r>
            <a:r>
              <a:rPr lang="en-US" sz="3200" dirty="0" smtClean="0">
                <a:latin typeface="Calibri" pitchFamily="34" charset="0"/>
              </a:rPr>
              <a:t> </a:t>
            </a:r>
            <a:r>
              <a:rPr lang="en-US" sz="3200" dirty="0" err="1" smtClean="0">
                <a:latin typeface="Calibri" pitchFamily="34" charset="0"/>
              </a:rPr>
              <a:t>menija</a:t>
            </a:r>
            <a:r>
              <a:rPr lang="en-US" sz="3200" dirty="0" smtClean="0">
                <a:latin typeface="Calibri" pitchFamily="34" charset="0"/>
              </a:rPr>
              <a:t> </a:t>
            </a:r>
            <a:r>
              <a:rPr lang="en-US" sz="3200" dirty="0" err="1" smtClean="0">
                <a:latin typeface="Calibri" pitchFamily="34" charset="0"/>
              </a:rPr>
              <a:t>Linearna</a:t>
            </a:r>
            <a:r>
              <a:rPr lang="en-US" sz="3200" dirty="0" smtClean="0">
                <a:latin typeface="Calibri" pitchFamily="34" charset="0"/>
              </a:rPr>
              <a:t> </a:t>
            </a:r>
            <a:r>
              <a:rPr lang="en-US" sz="3200" dirty="0" err="1" smtClean="0">
                <a:latin typeface="Calibri" pitchFamily="34" charset="0"/>
              </a:rPr>
              <a:t>regresija</a:t>
            </a:r>
            <a:r>
              <a:rPr lang="en-US" sz="3200" dirty="0" smtClean="0">
                <a:latin typeface="Calibri" pitchFamily="34" charset="0"/>
              </a:rPr>
              <a:t>-Plots.  </a:t>
            </a:r>
          </a:p>
          <a:p>
            <a:endParaRPr lang="en-US" sz="1800" dirty="0" smtClean="0">
              <a:latin typeface="Calibri" pitchFamily="34" charset="0"/>
            </a:endParaRPr>
          </a:p>
          <a:p>
            <a:endParaRPr lang="en-US" sz="1800" dirty="0">
              <a:latin typeface="Calibri" pitchFamily="34" charset="0"/>
            </a:endParaRPr>
          </a:p>
          <a:p>
            <a:endParaRPr lang="en-US" sz="1800" dirty="0"/>
          </a:p>
          <a:p>
            <a:endParaRPr lang="en-US" sz="1800" dirty="0"/>
          </a:p>
          <a:p>
            <a:endParaRPr lang="en-US" sz="1800" dirty="0"/>
          </a:p>
          <a:p>
            <a:endParaRPr lang="en-US" sz="1800" dirty="0"/>
          </a:p>
          <a:p>
            <a:pPr marL="64008" indent="0">
              <a:buNone/>
            </a:pPr>
            <a:endParaRPr lang="en-US" sz="1800"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352800"/>
            <a:ext cx="396240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241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967335"/>
            <a:ext cx="4572000" cy="923330"/>
          </a:xfrm>
          <a:prstGeom prst="rect">
            <a:avLst/>
          </a:prstGeom>
        </p:spPr>
        <p:txBody>
          <a:bodyPr>
            <a:spAutoFit/>
          </a:bodyPr>
          <a:lstStyle/>
          <a:p>
            <a:endParaRPr lang="en-US" dirty="0"/>
          </a:p>
          <a:p>
            <a:endParaRPr lang="en-US" dirty="0"/>
          </a:p>
          <a:p>
            <a:endParaRPr lang="en-US" dirty="0"/>
          </a:p>
        </p:txBody>
      </p:sp>
      <p:sp>
        <p:nvSpPr>
          <p:cNvPr id="5" name="Content Placeholder 4"/>
          <p:cNvSpPr>
            <a:spLocks noGrp="1"/>
          </p:cNvSpPr>
          <p:nvPr>
            <p:ph idx="1"/>
          </p:nvPr>
        </p:nvSpPr>
        <p:spPr/>
        <p:txBody>
          <a:bodyPr/>
          <a:lstStyle/>
          <a:p>
            <a:endParaRPr lang="en-US" dirty="0"/>
          </a:p>
          <a:p>
            <a:endParaRPr lang="en-US" dirty="0"/>
          </a:p>
          <a:p>
            <a:endParaRPr lang="en-US" dirty="0"/>
          </a:p>
          <a:p>
            <a:endParaRPr lang="en-US" dirty="0"/>
          </a:p>
        </p:txBody>
      </p:sp>
      <p:sp>
        <p:nvSpPr>
          <p:cNvPr id="6" name="Rectangle 5"/>
          <p:cNvSpPr/>
          <p:nvPr/>
        </p:nvSpPr>
        <p:spPr>
          <a:xfrm>
            <a:off x="2286000" y="2967335"/>
            <a:ext cx="4572000" cy="923330"/>
          </a:xfrm>
          <a:prstGeom prst="rect">
            <a:avLst/>
          </a:prstGeom>
        </p:spPr>
        <p:txBody>
          <a:bodyPr>
            <a:spAutoFit/>
          </a:bodyPr>
          <a:lstStyle/>
          <a:p>
            <a:endParaRPr lang="en-US" dirty="0"/>
          </a:p>
          <a:p>
            <a:endParaRPr lang="en-US" dirty="0"/>
          </a:p>
          <a:p>
            <a:endParaRPr lang="en-US" dirty="0"/>
          </a:p>
        </p:txBody>
      </p:sp>
      <p:sp>
        <p:nvSpPr>
          <p:cNvPr id="7" name="TextBox 6"/>
          <p:cNvSpPr txBox="1"/>
          <p:nvPr/>
        </p:nvSpPr>
        <p:spPr>
          <a:xfrm>
            <a:off x="533400" y="285620"/>
            <a:ext cx="8001000" cy="1846659"/>
          </a:xfrm>
          <a:prstGeom prst="rect">
            <a:avLst/>
          </a:prstGeom>
          <a:noFill/>
        </p:spPr>
        <p:txBody>
          <a:bodyPr wrap="square" rtlCol="0">
            <a:spAutoFit/>
          </a:bodyPr>
          <a:lstStyle/>
          <a:p>
            <a:r>
              <a:rPr lang="en-US" sz="3200" dirty="0" err="1" smtClean="0">
                <a:latin typeface="Calibri" pitchFamily="34" charset="0"/>
              </a:rPr>
              <a:t>Kod</a:t>
            </a:r>
            <a:r>
              <a:rPr lang="en-US" sz="3200" dirty="0" smtClean="0">
                <a:latin typeface="Calibri" pitchFamily="34" charset="0"/>
              </a:rPr>
              <a:t> </a:t>
            </a:r>
            <a:r>
              <a:rPr lang="en-US" sz="3200" dirty="0" err="1" smtClean="0">
                <a:latin typeface="Calibri" pitchFamily="34" charset="0"/>
              </a:rPr>
              <a:t>na</a:t>
            </a:r>
            <a:r>
              <a:rPr lang="sr-Latn-RS" sz="3200" dirty="0" smtClean="0">
                <a:latin typeface="Calibri" pitchFamily="34" charset="0"/>
              </a:rPr>
              <a:t>š</a:t>
            </a:r>
            <a:r>
              <a:rPr lang="en-US" sz="3200" dirty="0" err="1" smtClean="0">
                <a:latin typeface="Calibri" pitchFamily="34" charset="0"/>
              </a:rPr>
              <a:t>eg</a:t>
            </a:r>
            <a:r>
              <a:rPr lang="en-US" sz="3200" dirty="0" smtClean="0">
                <a:latin typeface="Calibri" pitchFamily="34" charset="0"/>
              </a:rPr>
              <a:t> </a:t>
            </a:r>
            <a:r>
              <a:rPr lang="en-US" sz="3200" dirty="0" err="1" smtClean="0">
                <a:latin typeface="Calibri" pitchFamily="34" charset="0"/>
              </a:rPr>
              <a:t>modela</a:t>
            </a:r>
            <a:r>
              <a:rPr lang="en-US" sz="3200" dirty="0" smtClean="0">
                <a:latin typeface="Calibri" pitchFamily="34" charset="0"/>
              </a:rPr>
              <a:t> se </a:t>
            </a:r>
            <a:r>
              <a:rPr lang="en-US" sz="3200" dirty="0" err="1" smtClean="0">
                <a:latin typeface="Calibri" pitchFamily="34" charset="0"/>
              </a:rPr>
              <a:t>vidi</a:t>
            </a:r>
            <a:r>
              <a:rPr lang="en-US" sz="3200" dirty="0" smtClean="0">
                <a:latin typeface="Calibri" pitchFamily="34" charset="0"/>
              </a:rPr>
              <a:t> da </a:t>
            </a:r>
            <a:r>
              <a:rPr lang="en-US" sz="3200" dirty="0" err="1" smtClean="0">
                <a:latin typeface="Calibri" pitchFamily="34" charset="0"/>
              </a:rPr>
              <a:t>nije</a:t>
            </a:r>
            <a:r>
              <a:rPr lang="en-US" sz="3200" dirty="0" smtClean="0">
                <a:latin typeface="Calibri" pitchFamily="34" charset="0"/>
              </a:rPr>
              <a:t> </a:t>
            </a:r>
            <a:r>
              <a:rPr lang="en-US" sz="3200" dirty="0" err="1" smtClean="0">
                <a:latin typeface="Calibri" pitchFamily="34" charset="0"/>
              </a:rPr>
              <a:t>homosckenderi</a:t>
            </a:r>
            <a:r>
              <a:rPr lang="sr-Latn-RS" sz="3200" dirty="0" smtClean="0">
                <a:latin typeface="Calibri" pitchFamily="34" charset="0"/>
              </a:rPr>
              <a:t>č</a:t>
            </a:r>
            <a:r>
              <a:rPr lang="en-US" sz="3200" dirty="0" smtClean="0">
                <a:latin typeface="Calibri" pitchFamily="34" charset="0"/>
              </a:rPr>
              <a:t>an </a:t>
            </a:r>
            <a:r>
              <a:rPr lang="en-US" sz="3200" dirty="0" err="1" smtClean="0">
                <a:latin typeface="Calibri" pitchFamily="34" charset="0"/>
              </a:rPr>
              <a:t>ve</a:t>
            </a:r>
            <a:r>
              <a:rPr lang="sr-Latn-RS" sz="3200" dirty="0" smtClean="0">
                <a:latin typeface="Calibri" pitchFamily="34" charset="0"/>
              </a:rPr>
              <a:t>ć</a:t>
            </a:r>
            <a:r>
              <a:rPr lang="en-US" sz="3200" dirty="0" smtClean="0">
                <a:latin typeface="Calibri" pitchFamily="34" charset="0"/>
              </a:rPr>
              <a:t> </a:t>
            </a:r>
            <a:r>
              <a:rPr lang="en-US" sz="3200" dirty="0" err="1" smtClean="0">
                <a:latin typeface="Calibri" pitchFamily="34" charset="0"/>
              </a:rPr>
              <a:t>heteroskenderi</a:t>
            </a:r>
            <a:r>
              <a:rPr lang="sr-Latn-RS" sz="3200" dirty="0" smtClean="0">
                <a:latin typeface="Calibri" pitchFamily="34" charset="0"/>
              </a:rPr>
              <a:t>č</a:t>
            </a:r>
            <a:r>
              <a:rPr lang="en-US" sz="3200" dirty="0" smtClean="0">
                <a:latin typeface="Calibri" pitchFamily="34" charset="0"/>
              </a:rPr>
              <a:t>an</a:t>
            </a:r>
            <a:r>
              <a:rPr lang="sr-Latn-RS" sz="3200" dirty="0" smtClean="0">
                <a:latin typeface="Calibri" pitchFamily="34" charset="0"/>
              </a:rPr>
              <a:t>, po načinu na koji je raspršenost prikazana.</a:t>
            </a:r>
            <a:endParaRPr lang="en-US" dirty="0" smtClean="0">
              <a:latin typeface="Calibri" pitchFamily="34" charset="0"/>
            </a:endParaRP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08212"/>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16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Residuali</a:t>
            </a:r>
            <a:endParaRPr lang="en-US" dirty="0"/>
          </a:p>
        </p:txBody>
      </p:sp>
      <p:sp>
        <p:nvSpPr>
          <p:cNvPr id="3" name="Content Placeholder 2"/>
          <p:cNvSpPr>
            <a:spLocks noGrp="1"/>
          </p:cNvSpPr>
          <p:nvPr>
            <p:ph idx="1"/>
          </p:nvPr>
        </p:nvSpPr>
        <p:spPr/>
        <p:txBody>
          <a:bodyPr/>
          <a:lstStyle/>
          <a:p>
            <a:endParaRPr lang="pl-PL" dirty="0"/>
          </a:p>
          <a:p>
            <a:r>
              <a:rPr lang="pl-PL" dirty="0" smtClean="0">
                <a:latin typeface="Calibri" pitchFamily="34" charset="0"/>
              </a:rPr>
              <a:t>Provera normalnosti residuala kod visestruke linearne regresije:</a:t>
            </a:r>
          </a:p>
          <a:p>
            <a:r>
              <a:rPr lang="pl-PL" dirty="0" smtClean="0">
                <a:latin typeface="Calibri" pitchFamily="34" charset="0"/>
              </a:rPr>
              <a:t>U opciji Analize-Regresion-Linear-Save mozemo sacuvati  residuale : STANDARDIZED i STUDENTIZED. </a:t>
            </a:r>
          </a:p>
          <a:p>
            <a:r>
              <a:rPr lang="pl-PL" dirty="0" smtClean="0">
                <a:latin typeface="Calibri" pitchFamily="34" charset="0"/>
              </a:rPr>
              <a:t>Dobijamo nove dve kolone u nasoj bazi koje u daljem radu koristimo da proverimo njihovu normalnost.</a:t>
            </a:r>
          </a:p>
          <a:p>
            <a:endParaRPr lang="pl-PL" dirty="0" smtClean="0">
              <a:latin typeface="Calibri" pitchFamily="34" charset="0"/>
            </a:endParaRPr>
          </a:p>
        </p:txBody>
      </p:sp>
    </p:spTree>
    <p:extLst>
      <p:ext uri="{BB962C8B-B14F-4D97-AF65-F5344CB8AC3E}">
        <p14:creationId xmlns:p14="http://schemas.microsoft.com/office/powerpoint/2010/main" val="4264356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latin typeface="Calibri" pitchFamily="34" charset="0"/>
              </a:rPr>
              <a:t>Heteroskedasti</a:t>
            </a:r>
            <a:r>
              <a:rPr lang="sr-Latn-RS" dirty="0" smtClean="0">
                <a:latin typeface="Calibri" pitchFamily="34" charset="0"/>
              </a:rPr>
              <a:t>č</a:t>
            </a:r>
            <a:r>
              <a:rPr lang="en-US" dirty="0" err="1" smtClean="0">
                <a:latin typeface="Calibri" pitchFamily="34" charset="0"/>
              </a:rPr>
              <a:t>nost</a:t>
            </a:r>
            <a:r>
              <a:rPr lang="en-US" dirty="0" smtClean="0">
                <a:latin typeface="Calibri" pitchFamily="34" charset="0"/>
              </a:rPr>
              <a:t> </a:t>
            </a:r>
            <a:r>
              <a:rPr lang="en-US" dirty="0" err="1">
                <a:latin typeface="Calibri" pitchFamily="34" charset="0"/>
              </a:rPr>
              <a:t>može</a:t>
            </a:r>
            <a:r>
              <a:rPr lang="en-US" dirty="0">
                <a:latin typeface="Calibri" pitchFamily="34" charset="0"/>
              </a:rPr>
              <a:t> </a:t>
            </a:r>
            <a:r>
              <a:rPr lang="en-US" dirty="0" err="1">
                <a:latin typeface="Calibri" pitchFamily="34" charset="0"/>
              </a:rPr>
              <a:t>biti</a:t>
            </a:r>
            <a:r>
              <a:rPr lang="en-US" dirty="0">
                <a:latin typeface="Calibri" pitchFamily="34" charset="0"/>
              </a:rPr>
              <a:t> </a:t>
            </a:r>
            <a:r>
              <a:rPr lang="en-US" dirty="0" err="1">
                <a:latin typeface="Calibri" pitchFamily="34" charset="0"/>
              </a:rPr>
              <a:t>uzrokovana</a:t>
            </a:r>
            <a:r>
              <a:rPr lang="en-US" dirty="0">
                <a:latin typeface="Calibri" pitchFamily="34" charset="0"/>
              </a:rPr>
              <a:t> i </a:t>
            </a:r>
            <a:r>
              <a:rPr lang="en-US" dirty="0" err="1">
                <a:latin typeface="Calibri" pitchFamily="34" charset="0"/>
              </a:rPr>
              <a:t>greškama</a:t>
            </a:r>
            <a:r>
              <a:rPr lang="en-US" dirty="0">
                <a:latin typeface="Calibri" pitchFamily="34" charset="0"/>
              </a:rPr>
              <a:t> </a:t>
            </a:r>
            <a:r>
              <a:rPr lang="en-US" dirty="0" err="1">
                <a:latin typeface="Calibri" pitchFamily="34" charset="0"/>
              </a:rPr>
              <a:t>specifikacije</a:t>
            </a:r>
            <a:r>
              <a:rPr lang="en-US" dirty="0">
                <a:latin typeface="Calibri" pitchFamily="34" charset="0"/>
              </a:rPr>
              <a:t>. </a:t>
            </a:r>
            <a:r>
              <a:rPr lang="en-US" dirty="0" err="1">
                <a:latin typeface="Calibri" pitchFamily="34" charset="0"/>
              </a:rPr>
              <a:t>Recimo</a:t>
            </a:r>
            <a:r>
              <a:rPr lang="en-US" dirty="0">
                <a:latin typeface="Calibri" pitchFamily="34" charset="0"/>
              </a:rPr>
              <a:t>, </a:t>
            </a:r>
            <a:r>
              <a:rPr lang="en-US" dirty="0" err="1">
                <a:latin typeface="Calibri" pitchFamily="34" charset="0"/>
              </a:rPr>
              <a:t>izostavljanjem</a:t>
            </a:r>
            <a:r>
              <a:rPr lang="en-US" dirty="0">
                <a:latin typeface="Calibri" pitchFamily="34" charset="0"/>
              </a:rPr>
              <a:t> </a:t>
            </a:r>
            <a:r>
              <a:rPr lang="en-US" dirty="0" err="1">
                <a:latin typeface="Calibri" pitchFamily="34" charset="0"/>
              </a:rPr>
              <a:t>nekog</a:t>
            </a:r>
            <a:r>
              <a:rPr lang="en-US" dirty="0">
                <a:latin typeface="Calibri" pitchFamily="34" charset="0"/>
              </a:rPr>
              <a:t> </a:t>
            </a:r>
            <a:r>
              <a:rPr lang="en-US" dirty="0" err="1">
                <a:latin typeface="Calibri" pitchFamily="34" charset="0"/>
              </a:rPr>
              <a:t>važnog</a:t>
            </a:r>
            <a:r>
              <a:rPr lang="en-US" dirty="0">
                <a:latin typeface="Calibri" pitchFamily="34" charset="0"/>
              </a:rPr>
              <a:t> </a:t>
            </a:r>
            <a:r>
              <a:rPr lang="en-US" dirty="0" err="1">
                <a:latin typeface="Calibri" pitchFamily="34" charset="0"/>
              </a:rPr>
              <a:t>regresora</a:t>
            </a:r>
            <a:r>
              <a:rPr lang="en-US" dirty="0">
                <a:latin typeface="Calibri" pitchFamily="34" charset="0"/>
              </a:rPr>
              <a:t> </a:t>
            </a:r>
            <a:r>
              <a:rPr lang="sr-Latn-RS" dirty="0" smtClean="0">
                <a:latin typeface="Calibri" pitchFamily="34" charset="0"/>
              </a:rPr>
              <a:t>č</a:t>
            </a:r>
            <a:r>
              <a:rPr lang="en-US" dirty="0" err="1" smtClean="0">
                <a:latin typeface="Calibri" pitchFamily="34" charset="0"/>
              </a:rPr>
              <a:t>iji</a:t>
            </a:r>
            <a:r>
              <a:rPr lang="en-US" dirty="0" smtClean="0">
                <a:latin typeface="Calibri" pitchFamily="34" charset="0"/>
              </a:rPr>
              <a:t> </a:t>
            </a:r>
            <a:r>
              <a:rPr lang="en-US" dirty="0" err="1">
                <a:latin typeface="Calibri" pitchFamily="34" charset="0"/>
              </a:rPr>
              <a:t>će</a:t>
            </a:r>
            <a:r>
              <a:rPr lang="en-US" dirty="0">
                <a:latin typeface="Calibri" pitchFamily="34" charset="0"/>
              </a:rPr>
              <a:t> </a:t>
            </a:r>
            <a:r>
              <a:rPr lang="en-US" dirty="0" err="1">
                <a:latin typeface="Calibri" pitchFamily="34" charset="0"/>
              </a:rPr>
              <a:t>uticaj</a:t>
            </a:r>
            <a:r>
              <a:rPr lang="en-US" dirty="0">
                <a:latin typeface="Calibri" pitchFamily="34" charset="0"/>
              </a:rPr>
              <a:t> </a:t>
            </a:r>
            <a:r>
              <a:rPr lang="en-US" dirty="0" err="1">
                <a:latin typeface="Calibri" pitchFamily="34" charset="0"/>
              </a:rPr>
              <a:t>biti</a:t>
            </a:r>
            <a:r>
              <a:rPr lang="en-US" dirty="0">
                <a:latin typeface="Calibri" pitchFamily="34" charset="0"/>
              </a:rPr>
              <a:t> </a:t>
            </a:r>
            <a:r>
              <a:rPr lang="en-US" dirty="0" err="1">
                <a:latin typeface="Calibri" pitchFamily="34" charset="0"/>
              </a:rPr>
              <a:t>obuhvaćen</a:t>
            </a:r>
            <a:r>
              <a:rPr lang="en-US" dirty="0">
                <a:latin typeface="Calibri" pitchFamily="34" charset="0"/>
              </a:rPr>
              <a:t> </a:t>
            </a:r>
            <a:r>
              <a:rPr lang="en-US" dirty="0" err="1">
                <a:latin typeface="Calibri" pitchFamily="34" charset="0"/>
              </a:rPr>
              <a:t>greškom</a:t>
            </a:r>
            <a:r>
              <a:rPr lang="en-US" dirty="0">
                <a:latin typeface="Calibri" pitchFamily="34" charset="0"/>
              </a:rPr>
              <a:t>, </a:t>
            </a:r>
            <a:r>
              <a:rPr lang="en-US" dirty="0" err="1">
                <a:latin typeface="Calibri" pitchFamily="34" charset="0"/>
              </a:rPr>
              <a:t>može</a:t>
            </a:r>
            <a:r>
              <a:rPr lang="en-US" dirty="0">
                <a:latin typeface="Calibri" pitchFamily="34" charset="0"/>
              </a:rPr>
              <a:t> se </a:t>
            </a:r>
            <a:r>
              <a:rPr lang="en-US" dirty="0" err="1">
                <a:latin typeface="Calibri" pitchFamily="34" charset="0"/>
              </a:rPr>
              <a:t>dobiti</a:t>
            </a:r>
            <a:r>
              <a:rPr lang="en-US" dirty="0">
                <a:latin typeface="Calibri" pitchFamily="34" charset="0"/>
              </a:rPr>
              <a:t> </a:t>
            </a:r>
            <a:r>
              <a:rPr lang="en-US" dirty="0" err="1" smtClean="0">
                <a:latin typeface="Calibri" pitchFamily="34" charset="0"/>
              </a:rPr>
              <a:t>razli</a:t>
            </a:r>
            <a:r>
              <a:rPr lang="sr-Latn-RS" dirty="0" smtClean="0">
                <a:latin typeface="Calibri" pitchFamily="34" charset="0"/>
              </a:rPr>
              <a:t>č</a:t>
            </a:r>
            <a:r>
              <a:rPr lang="en-US" dirty="0" err="1" smtClean="0">
                <a:latin typeface="Calibri" pitchFamily="34" charset="0"/>
              </a:rPr>
              <a:t>ito</a:t>
            </a:r>
            <a:r>
              <a:rPr lang="en-US" dirty="0" smtClean="0">
                <a:latin typeface="Calibri" pitchFamily="34" charset="0"/>
              </a:rPr>
              <a:t> </a:t>
            </a:r>
            <a:r>
              <a:rPr lang="en-US" dirty="0" err="1">
                <a:latin typeface="Calibri" pitchFamily="34" charset="0"/>
              </a:rPr>
              <a:t>variranje</a:t>
            </a:r>
            <a:r>
              <a:rPr lang="en-US" dirty="0">
                <a:latin typeface="Calibri" pitchFamily="34" charset="0"/>
              </a:rPr>
              <a:t> </a:t>
            </a:r>
            <a:r>
              <a:rPr lang="en-US" dirty="0" err="1">
                <a:latin typeface="Calibri" pitchFamily="34" charset="0"/>
              </a:rPr>
              <a:t>greške</a:t>
            </a:r>
            <a:r>
              <a:rPr lang="en-US" dirty="0">
                <a:latin typeface="Calibri" pitchFamily="34" charset="0"/>
              </a:rPr>
              <a:t> </a:t>
            </a:r>
            <a:r>
              <a:rPr lang="en-US" dirty="0" err="1">
                <a:latin typeface="Calibri" pitchFamily="34" charset="0"/>
              </a:rPr>
              <a:t>za</a:t>
            </a:r>
            <a:r>
              <a:rPr lang="en-US" dirty="0">
                <a:latin typeface="Calibri" pitchFamily="34" charset="0"/>
              </a:rPr>
              <a:t> </a:t>
            </a:r>
            <a:r>
              <a:rPr lang="en-US" dirty="0" err="1">
                <a:latin typeface="Calibri" pitchFamily="34" charset="0"/>
              </a:rPr>
              <a:t>razne</a:t>
            </a:r>
            <a:r>
              <a:rPr lang="en-US" dirty="0">
                <a:latin typeface="Calibri" pitchFamily="34" charset="0"/>
              </a:rPr>
              <a:t> </a:t>
            </a:r>
            <a:r>
              <a:rPr lang="en-US" dirty="0" err="1" smtClean="0">
                <a:latin typeface="Calibri" pitchFamily="34" charset="0"/>
              </a:rPr>
              <a:t>opservacije</a:t>
            </a:r>
            <a:r>
              <a:rPr lang="sr-Latn-RS" dirty="0">
                <a:latin typeface="Calibri" pitchFamily="34" charset="0"/>
              </a:rPr>
              <a:t>. Goldfeld-Kvantov, Brojš-Paganov, Vajtov i Glejzerov test su najviše razmatrani i </a:t>
            </a:r>
            <a:r>
              <a:rPr lang="sr-Latn-RS" dirty="0" smtClean="0">
                <a:latin typeface="Calibri" pitchFamily="34" charset="0"/>
              </a:rPr>
              <a:t>upoređivani </a:t>
            </a:r>
            <a:r>
              <a:rPr lang="sr-Latn-RS" dirty="0">
                <a:latin typeface="Calibri" pitchFamily="34" charset="0"/>
              </a:rPr>
              <a:t>testovi </a:t>
            </a:r>
            <a:r>
              <a:rPr lang="sr-Latn-RS" dirty="0" smtClean="0">
                <a:latin typeface="Calibri" pitchFamily="34" charset="0"/>
              </a:rPr>
              <a:t>heteroskedastičnosti.</a:t>
            </a:r>
            <a:endParaRPr lang="en-US" dirty="0">
              <a:latin typeface="Calibri" pitchFamily="34" charset="0"/>
            </a:endParaRPr>
          </a:p>
        </p:txBody>
      </p:sp>
    </p:spTree>
    <p:extLst>
      <p:ext uri="{BB962C8B-B14F-4D97-AF65-F5344CB8AC3E}">
        <p14:creationId xmlns:p14="http://schemas.microsoft.com/office/powerpoint/2010/main" val="1969851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490538"/>
            <a:ext cx="4286250"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a:off x="5867400" y="228600"/>
            <a:ext cx="2286000" cy="9906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478990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209" y="990600"/>
            <a:ext cx="447675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4724400"/>
            <a:ext cx="7620000" cy="523220"/>
          </a:xfrm>
          <a:prstGeom prst="rect">
            <a:avLst/>
          </a:prstGeom>
          <a:noFill/>
        </p:spPr>
        <p:txBody>
          <a:bodyPr wrap="square" rtlCol="0">
            <a:spAutoFit/>
          </a:bodyPr>
          <a:lstStyle/>
          <a:p>
            <a:r>
              <a:rPr lang="sr-Latn-RS" sz="2800" dirty="0" smtClean="0">
                <a:latin typeface="Calibri" pitchFamily="34" charset="0"/>
              </a:rPr>
              <a:t>Svaki od residuala proveravamo posebno.</a:t>
            </a:r>
            <a:endParaRPr lang="en-US" sz="2800" dirty="0">
              <a:latin typeface="Calibri" pitchFamily="34" charset="0"/>
            </a:endParaRPr>
          </a:p>
        </p:txBody>
      </p:sp>
      <p:cxnSp>
        <p:nvCxnSpPr>
          <p:cNvPr id="3" name="Straight Arrow Connector 2"/>
          <p:cNvCxnSpPr/>
          <p:nvPr/>
        </p:nvCxnSpPr>
        <p:spPr>
          <a:xfrm flipH="1">
            <a:off x="5410200" y="457200"/>
            <a:ext cx="2895600" cy="1143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043274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effectLst/>
              </a:rPr>
              <a:t>Studentized</a:t>
            </a:r>
            <a:r>
              <a:rPr lang="en-US" dirty="0">
                <a:effectLst/>
              </a:rPr>
              <a:t> residuals</a:t>
            </a:r>
            <a:br>
              <a:rPr lang="en-US" dirty="0">
                <a:effectLst/>
              </a:rPr>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29731868"/>
              </p:ext>
            </p:extLst>
          </p:nvPr>
        </p:nvGraphicFramePr>
        <p:xfrm>
          <a:off x="381000" y="1524000"/>
          <a:ext cx="5153025" cy="1422400"/>
        </p:xfrm>
        <a:graphic>
          <a:graphicData uri="http://schemas.openxmlformats.org/drawingml/2006/table">
            <a:tbl>
              <a:tblPr>
                <a:tableStyleId>{5C22544A-7EE6-4342-B048-85BDC9FD1C3A}</a:tableStyleId>
              </a:tblPr>
              <a:tblGrid>
                <a:gridCol w="1310779"/>
                <a:gridCol w="640797"/>
                <a:gridCol w="640797"/>
                <a:gridCol w="640163"/>
                <a:gridCol w="640163"/>
                <a:gridCol w="640163"/>
                <a:gridCol w="640163"/>
              </a:tblGrid>
              <a:tr h="0">
                <a:tc gridSpan="7">
                  <a:txBody>
                    <a:bodyPr/>
                    <a:lstStyle/>
                    <a:p>
                      <a:pPr marL="38100" marR="38100" algn="ctr">
                        <a:lnSpc>
                          <a:spcPts val="1600"/>
                        </a:lnSpc>
                        <a:spcBef>
                          <a:spcPts val="0"/>
                        </a:spcBef>
                        <a:spcAft>
                          <a:spcPts val="0"/>
                        </a:spcAft>
                      </a:pPr>
                      <a:r>
                        <a:rPr lang="en-US" sz="900">
                          <a:effectLst/>
                        </a:rPr>
                        <a:t>Tests of Normality</a:t>
                      </a:r>
                      <a:endParaRPr lang="en-US" sz="11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rowSpan="2">
                  <a:txBody>
                    <a:bodyPr/>
                    <a:lstStyle/>
                    <a:p>
                      <a:pPr marL="0" marR="0">
                        <a:lnSpc>
                          <a:spcPct val="115000"/>
                        </a:lnSpc>
                        <a:spcBef>
                          <a:spcPts val="0"/>
                        </a:spcBef>
                        <a:spcAft>
                          <a:spcPts val="0"/>
                        </a:spcAft>
                      </a:pPr>
                      <a:r>
                        <a:rPr lang="en-US" sz="1200">
                          <a:effectLst/>
                        </a:rPr>
                        <a:t> </a:t>
                      </a:r>
                      <a:endParaRPr lang="en-US" sz="1100">
                        <a:effectLst/>
                        <a:latin typeface="Calibri"/>
                        <a:ea typeface="Calibri"/>
                        <a:cs typeface="Times New Roman"/>
                      </a:endParaRPr>
                    </a:p>
                  </a:txBody>
                  <a:tcPr marL="0" marR="0" marT="0" marB="0"/>
                </a:tc>
                <a:tc gridSpan="3">
                  <a:txBody>
                    <a:bodyPr/>
                    <a:lstStyle/>
                    <a:p>
                      <a:pPr marL="38100" marR="38100" algn="ctr">
                        <a:lnSpc>
                          <a:spcPts val="1600"/>
                        </a:lnSpc>
                        <a:spcBef>
                          <a:spcPts val="0"/>
                        </a:spcBef>
                        <a:spcAft>
                          <a:spcPts val="0"/>
                        </a:spcAft>
                      </a:pPr>
                      <a:r>
                        <a:rPr lang="en-US" sz="900">
                          <a:effectLst/>
                        </a:rPr>
                        <a:t>Kolmogorov-Smirnov</a:t>
                      </a:r>
                      <a:r>
                        <a:rPr lang="en-US" sz="900" baseline="30000">
                          <a:effectLst/>
                        </a:rPr>
                        <a:t>a</a:t>
                      </a:r>
                      <a:endParaRPr lang="en-US" sz="11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gridSpan="3">
                  <a:txBody>
                    <a:bodyPr/>
                    <a:lstStyle/>
                    <a:p>
                      <a:pPr marL="38100" marR="38100" algn="ctr">
                        <a:lnSpc>
                          <a:spcPts val="1600"/>
                        </a:lnSpc>
                        <a:spcBef>
                          <a:spcPts val="0"/>
                        </a:spcBef>
                        <a:spcAft>
                          <a:spcPts val="0"/>
                        </a:spcAft>
                      </a:pPr>
                      <a:r>
                        <a:rPr lang="en-US" sz="900">
                          <a:effectLst/>
                        </a:rPr>
                        <a:t>Shapiro-Wilk</a:t>
                      </a:r>
                      <a:endParaRPr lang="en-US" sz="11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r>
              <a:tr h="0">
                <a:tc vMerge="1">
                  <a:txBody>
                    <a:bodyPr/>
                    <a:lstStyle/>
                    <a:p>
                      <a:endParaRPr lang="en-US"/>
                    </a:p>
                  </a:txBody>
                  <a:tcPr/>
                </a:tc>
                <a:tc>
                  <a:txBody>
                    <a:bodyPr/>
                    <a:lstStyle/>
                    <a:p>
                      <a:pPr marL="38100" marR="38100" algn="ctr">
                        <a:lnSpc>
                          <a:spcPts val="1600"/>
                        </a:lnSpc>
                        <a:spcBef>
                          <a:spcPts val="0"/>
                        </a:spcBef>
                        <a:spcAft>
                          <a:spcPts val="0"/>
                        </a:spcAft>
                      </a:pPr>
                      <a:r>
                        <a:rPr lang="en-US" sz="900">
                          <a:effectLst/>
                        </a:rPr>
                        <a:t>Statistic</a:t>
                      </a:r>
                      <a:endParaRPr lang="en-US" sz="1100">
                        <a:effectLst/>
                        <a:latin typeface="Calibri"/>
                        <a:ea typeface="Calibri"/>
                        <a:cs typeface="Times New Roman"/>
                      </a:endParaRPr>
                    </a:p>
                  </a:txBody>
                  <a:tcPr marL="0" marR="0" marT="0" marB="0"/>
                </a:tc>
                <a:tc>
                  <a:txBody>
                    <a:bodyPr/>
                    <a:lstStyle/>
                    <a:p>
                      <a:pPr marL="38100" marR="38100" algn="ctr">
                        <a:lnSpc>
                          <a:spcPts val="1600"/>
                        </a:lnSpc>
                        <a:spcBef>
                          <a:spcPts val="0"/>
                        </a:spcBef>
                        <a:spcAft>
                          <a:spcPts val="0"/>
                        </a:spcAft>
                      </a:pPr>
                      <a:r>
                        <a:rPr lang="en-US" sz="900">
                          <a:effectLst/>
                        </a:rPr>
                        <a:t>df</a:t>
                      </a:r>
                      <a:endParaRPr lang="en-US" sz="1100">
                        <a:effectLst/>
                        <a:latin typeface="Calibri"/>
                        <a:ea typeface="Calibri"/>
                        <a:cs typeface="Times New Roman"/>
                      </a:endParaRPr>
                    </a:p>
                  </a:txBody>
                  <a:tcPr marL="0" marR="0" marT="0" marB="0"/>
                </a:tc>
                <a:tc>
                  <a:txBody>
                    <a:bodyPr/>
                    <a:lstStyle/>
                    <a:p>
                      <a:pPr marL="38100" marR="38100" algn="ctr">
                        <a:lnSpc>
                          <a:spcPts val="1600"/>
                        </a:lnSpc>
                        <a:spcBef>
                          <a:spcPts val="0"/>
                        </a:spcBef>
                        <a:spcAft>
                          <a:spcPts val="0"/>
                        </a:spcAft>
                      </a:pPr>
                      <a:r>
                        <a:rPr lang="en-US" sz="900">
                          <a:effectLst/>
                        </a:rPr>
                        <a:t>Sig.</a:t>
                      </a:r>
                      <a:endParaRPr lang="en-US" sz="1100">
                        <a:effectLst/>
                        <a:latin typeface="Calibri"/>
                        <a:ea typeface="Calibri"/>
                        <a:cs typeface="Times New Roman"/>
                      </a:endParaRPr>
                    </a:p>
                  </a:txBody>
                  <a:tcPr marL="0" marR="0" marT="0" marB="0"/>
                </a:tc>
                <a:tc>
                  <a:txBody>
                    <a:bodyPr/>
                    <a:lstStyle/>
                    <a:p>
                      <a:pPr marL="38100" marR="38100" algn="ctr">
                        <a:lnSpc>
                          <a:spcPts val="1600"/>
                        </a:lnSpc>
                        <a:spcBef>
                          <a:spcPts val="0"/>
                        </a:spcBef>
                        <a:spcAft>
                          <a:spcPts val="0"/>
                        </a:spcAft>
                      </a:pPr>
                      <a:r>
                        <a:rPr lang="en-US" sz="900">
                          <a:effectLst/>
                        </a:rPr>
                        <a:t>Statistic</a:t>
                      </a:r>
                      <a:endParaRPr lang="en-US" sz="1100">
                        <a:effectLst/>
                        <a:latin typeface="Calibri"/>
                        <a:ea typeface="Calibri"/>
                        <a:cs typeface="Times New Roman"/>
                      </a:endParaRPr>
                    </a:p>
                  </a:txBody>
                  <a:tcPr marL="0" marR="0" marT="0" marB="0"/>
                </a:tc>
                <a:tc>
                  <a:txBody>
                    <a:bodyPr/>
                    <a:lstStyle/>
                    <a:p>
                      <a:pPr marL="38100" marR="38100" algn="ctr">
                        <a:lnSpc>
                          <a:spcPts val="1600"/>
                        </a:lnSpc>
                        <a:spcBef>
                          <a:spcPts val="0"/>
                        </a:spcBef>
                        <a:spcAft>
                          <a:spcPts val="0"/>
                        </a:spcAft>
                      </a:pPr>
                      <a:r>
                        <a:rPr lang="en-US" sz="900">
                          <a:effectLst/>
                        </a:rPr>
                        <a:t>df</a:t>
                      </a:r>
                      <a:endParaRPr lang="en-US" sz="1100">
                        <a:effectLst/>
                        <a:latin typeface="Calibri"/>
                        <a:ea typeface="Calibri"/>
                        <a:cs typeface="Times New Roman"/>
                      </a:endParaRPr>
                    </a:p>
                  </a:txBody>
                  <a:tcPr marL="0" marR="0" marT="0" marB="0"/>
                </a:tc>
                <a:tc>
                  <a:txBody>
                    <a:bodyPr/>
                    <a:lstStyle/>
                    <a:p>
                      <a:pPr marL="38100" marR="38100" algn="ctr">
                        <a:lnSpc>
                          <a:spcPts val="1600"/>
                        </a:lnSpc>
                        <a:spcBef>
                          <a:spcPts val="0"/>
                        </a:spcBef>
                        <a:spcAft>
                          <a:spcPts val="0"/>
                        </a:spcAft>
                      </a:pPr>
                      <a:r>
                        <a:rPr lang="en-US" sz="900">
                          <a:effectLst/>
                        </a:rPr>
                        <a:t>Sig.</a:t>
                      </a:r>
                      <a:endParaRPr lang="en-US" sz="1100">
                        <a:effectLst/>
                        <a:latin typeface="Calibri"/>
                        <a:ea typeface="Calibri"/>
                        <a:cs typeface="Times New Roman"/>
                      </a:endParaRPr>
                    </a:p>
                  </a:txBody>
                  <a:tcPr marL="0" marR="0" marT="0" marB="0"/>
                </a:tc>
              </a:tr>
              <a:tr h="0">
                <a:tc>
                  <a:txBody>
                    <a:bodyPr/>
                    <a:lstStyle/>
                    <a:p>
                      <a:pPr marL="38100" marR="38100">
                        <a:lnSpc>
                          <a:spcPts val="1600"/>
                        </a:lnSpc>
                        <a:spcBef>
                          <a:spcPts val="0"/>
                        </a:spcBef>
                        <a:spcAft>
                          <a:spcPts val="0"/>
                        </a:spcAft>
                      </a:pPr>
                      <a:r>
                        <a:rPr lang="en-US" sz="900">
                          <a:effectLst/>
                        </a:rPr>
                        <a:t>Studentized Residual</a:t>
                      </a:r>
                      <a:endParaRPr lang="en-US" sz="1100">
                        <a:effectLst/>
                        <a:latin typeface="Calibri"/>
                        <a:ea typeface="Calibri"/>
                        <a:cs typeface="Times New Roman"/>
                      </a:endParaRPr>
                    </a:p>
                  </a:txBody>
                  <a:tcPr marL="0" marR="0" marT="0" marB="0" anchor="ctr"/>
                </a:tc>
                <a:tc>
                  <a:txBody>
                    <a:bodyPr/>
                    <a:lstStyle/>
                    <a:p>
                      <a:pPr marL="38100" marR="38100" algn="r">
                        <a:lnSpc>
                          <a:spcPts val="1600"/>
                        </a:lnSpc>
                        <a:spcBef>
                          <a:spcPts val="0"/>
                        </a:spcBef>
                        <a:spcAft>
                          <a:spcPts val="0"/>
                        </a:spcAft>
                      </a:pPr>
                      <a:r>
                        <a:rPr lang="en-US" sz="900">
                          <a:effectLst/>
                        </a:rPr>
                        <a:t>.072</a:t>
                      </a:r>
                      <a:endParaRPr lang="en-US" sz="1100">
                        <a:effectLst/>
                        <a:latin typeface="Calibri"/>
                        <a:ea typeface="Calibri"/>
                        <a:cs typeface="Times New Roman"/>
                      </a:endParaRPr>
                    </a:p>
                  </a:txBody>
                  <a:tcPr marL="0" marR="0" marT="0" marB="0"/>
                </a:tc>
                <a:tc>
                  <a:txBody>
                    <a:bodyPr/>
                    <a:lstStyle/>
                    <a:p>
                      <a:pPr marL="38100" marR="38100" algn="r">
                        <a:lnSpc>
                          <a:spcPts val="1600"/>
                        </a:lnSpc>
                        <a:spcBef>
                          <a:spcPts val="0"/>
                        </a:spcBef>
                        <a:spcAft>
                          <a:spcPts val="0"/>
                        </a:spcAft>
                      </a:pPr>
                      <a:r>
                        <a:rPr lang="en-US" sz="900">
                          <a:effectLst/>
                        </a:rPr>
                        <a:t>50</a:t>
                      </a:r>
                      <a:endParaRPr lang="en-US" sz="1100">
                        <a:effectLst/>
                        <a:latin typeface="Calibri"/>
                        <a:ea typeface="Calibri"/>
                        <a:cs typeface="Times New Roman"/>
                      </a:endParaRPr>
                    </a:p>
                  </a:txBody>
                  <a:tcPr marL="0" marR="0" marT="0" marB="0"/>
                </a:tc>
                <a:tc>
                  <a:txBody>
                    <a:bodyPr/>
                    <a:lstStyle/>
                    <a:p>
                      <a:pPr marL="38100" marR="38100" algn="r">
                        <a:lnSpc>
                          <a:spcPts val="1600"/>
                        </a:lnSpc>
                        <a:spcBef>
                          <a:spcPts val="0"/>
                        </a:spcBef>
                        <a:spcAft>
                          <a:spcPts val="0"/>
                        </a:spcAft>
                      </a:pPr>
                      <a:r>
                        <a:rPr lang="en-US" sz="900">
                          <a:effectLst/>
                        </a:rPr>
                        <a:t>.200</a:t>
                      </a:r>
                      <a:r>
                        <a:rPr lang="en-US" sz="900" baseline="30000">
                          <a:effectLst/>
                        </a:rPr>
                        <a:t>*</a:t>
                      </a:r>
                      <a:endParaRPr lang="en-US" sz="1100">
                        <a:effectLst/>
                        <a:latin typeface="Calibri"/>
                        <a:ea typeface="Calibri"/>
                        <a:cs typeface="Times New Roman"/>
                      </a:endParaRPr>
                    </a:p>
                  </a:txBody>
                  <a:tcPr marL="0" marR="0" marT="0" marB="0"/>
                </a:tc>
                <a:tc>
                  <a:txBody>
                    <a:bodyPr/>
                    <a:lstStyle/>
                    <a:p>
                      <a:pPr marL="38100" marR="38100" algn="r">
                        <a:lnSpc>
                          <a:spcPts val="1600"/>
                        </a:lnSpc>
                        <a:spcBef>
                          <a:spcPts val="0"/>
                        </a:spcBef>
                        <a:spcAft>
                          <a:spcPts val="0"/>
                        </a:spcAft>
                      </a:pPr>
                      <a:r>
                        <a:rPr lang="en-US" sz="900">
                          <a:effectLst/>
                        </a:rPr>
                        <a:t>.983</a:t>
                      </a:r>
                      <a:endParaRPr lang="en-US" sz="1100">
                        <a:effectLst/>
                        <a:latin typeface="Calibri"/>
                        <a:ea typeface="Calibri"/>
                        <a:cs typeface="Times New Roman"/>
                      </a:endParaRPr>
                    </a:p>
                  </a:txBody>
                  <a:tcPr marL="0" marR="0" marT="0" marB="0"/>
                </a:tc>
                <a:tc>
                  <a:txBody>
                    <a:bodyPr/>
                    <a:lstStyle/>
                    <a:p>
                      <a:pPr marL="38100" marR="38100" algn="r">
                        <a:lnSpc>
                          <a:spcPts val="1600"/>
                        </a:lnSpc>
                        <a:spcBef>
                          <a:spcPts val="0"/>
                        </a:spcBef>
                        <a:spcAft>
                          <a:spcPts val="0"/>
                        </a:spcAft>
                      </a:pPr>
                      <a:r>
                        <a:rPr lang="en-US" sz="900">
                          <a:effectLst/>
                        </a:rPr>
                        <a:t>50</a:t>
                      </a:r>
                      <a:endParaRPr lang="en-US" sz="1100">
                        <a:effectLst/>
                        <a:latin typeface="Calibri"/>
                        <a:ea typeface="Calibri"/>
                        <a:cs typeface="Times New Roman"/>
                      </a:endParaRPr>
                    </a:p>
                  </a:txBody>
                  <a:tcPr marL="0" marR="0" marT="0" marB="0"/>
                </a:tc>
                <a:tc>
                  <a:txBody>
                    <a:bodyPr/>
                    <a:lstStyle/>
                    <a:p>
                      <a:pPr marL="38100" marR="38100" algn="r">
                        <a:lnSpc>
                          <a:spcPts val="1600"/>
                        </a:lnSpc>
                        <a:spcBef>
                          <a:spcPts val="0"/>
                        </a:spcBef>
                        <a:spcAft>
                          <a:spcPts val="0"/>
                        </a:spcAft>
                      </a:pPr>
                      <a:r>
                        <a:rPr lang="en-US" sz="900">
                          <a:effectLst/>
                        </a:rPr>
                        <a:t>.667</a:t>
                      </a:r>
                      <a:endParaRPr lang="en-US" sz="1100">
                        <a:effectLst/>
                        <a:latin typeface="Calibri"/>
                        <a:ea typeface="Calibri"/>
                        <a:cs typeface="Times New Roman"/>
                      </a:endParaRPr>
                    </a:p>
                  </a:txBody>
                  <a:tcPr marL="0" marR="0" marT="0" marB="0"/>
                </a:tc>
              </a:tr>
              <a:tr h="0">
                <a:tc gridSpan="7">
                  <a:txBody>
                    <a:bodyPr/>
                    <a:lstStyle/>
                    <a:p>
                      <a:pPr marL="38100" marR="38100">
                        <a:lnSpc>
                          <a:spcPts val="1600"/>
                        </a:lnSpc>
                        <a:spcBef>
                          <a:spcPts val="0"/>
                        </a:spcBef>
                        <a:spcAft>
                          <a:spcPts val="0"/>
                        </a:spcAft>
                      </a:pPr>
                      <a:r>
                        <a:rPr lang="en-US" sz="900">
                          <a:effectLst/>
                        </a:rPr>
                        <a:t>*. This is a lower bound of the true significance.</a:t>
                      </a:r>
                      <a:endParaRPr lang="en-US" sz="11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7">
                  <a:txBody>
                    <a:bodyPr/>
                    <a:lstStyle/>
                    <a:p>
                      <a:pPr marL="38100" marR="38100">
                        <a:lnSpc>
                          <a:spcPts val="1600"/>
                        </a:lnSpc>
                        <a:spcBef>
                          <a:spcPts val="0"/>
                        </a:spcBef>
                        <a:spcAft>
                          <a:spcPts val="0"/>
                        </a:spcAft>
                      </a:pPr>
                      <a:r>
                        <a:rPr lang="en-US" sz="900">
                          <a:effectLst/>
                        </a:rPr>
                        <a:t>a. Lilliefors Significance Correction</a:t>
                      </a:r>
                      <a:endParaRPr lang="en-US" sz="11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7">
                  <a:txBody>
                    <a:bodyPr/>
                    <a:lstStyle/>
                    <a:p>
                      <a:pPr marL="38100" marR="38100">
                        <a:lnSpc>
                          <a:spcPts val="1600"/>
                        </a:lnSpc>
                        <a:spcBef>
                          <a:spcPts val="0"/>
                        </a:spcBef>
                        <a:spcAft>
                          <a:spcPts val="0"/>
                        </a:spcAft>
                      </a:pPr>
                      <a:r>
                        <a:rPr lang="en-US" sz="900" dirty="0">
                          <a:effectLst/>
                        </a:rPr>
                        <a:t> </a:t>
                      </a:r>
                      <a:endParaRPr lang="en-US" sz="11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TextBox 7"/>
          <p:cNvSpPr txBox="1"/>
          <p:nvPr/>
        </p:nvSpPr>
        <p:spPr>
          <a:xfrm>
            <a:off x="152400" y="4191000"/>
            <a:ext cx="8229600" cy="2308324"/>
          </a:xfrm>
          <a:prstGeom prst="rect">
            <a:avLst/>
          </a:prstGeom>
          <a:noFill/>
        </p:spPr>
        <p:txBody>
          <a:bodyPr wrap="square" rtlCol="0">
            <a:spAutoFit/>
          </a:bodyPr>
          <a:lstStyle/>
          <a:p>
            <a:r>
              <a:rPr lang="en-US" sz="2400" dirty="0" err="1">
                <a:latin typeface="Calibri" pitchFamily="34" charset="0"/>
              </a:rPr>
              <a:t>Nulta</a:t>
            </a:r>
            <a:r>
              <a:rPr lang="en-US" sz="2400" dirty="0">
                <a:latin typeface="Calibri" pitchFamily="34" charset="0"/>
              </a:rPr>
              <a:t> </a:t>
            </a:r>
            <a:r>
              <a:rPr lang="en-US" sz="2400" dirty="0" err="1">
                <a:latin typeface="Calibri" pitchFamily="34" charset="0"/>
              </a:rPr>
              <a:t>hipoteza</a:t>
            </a:r>
            <a:r>
              <a:rPr lang="en-US" sz="2400" dirty="0">
                <a:latin typeface="Calibri" pitchFamily="34" charset="0"/>
              </a:rPr>
              <a:t> : </a:t>
            </a:r>
            <a:r>
              <a:rPr lang="en-US" sz="2400" dirty="0" err="1">
                <a:latin typeface="Calibri" pitchFamily="34" charset="0"/>
              </a:rPr>
              <a:t>residualni</a:t>
            </a:r>
            <a:r>
              <a:rPr lang="en-US" sz="2400" dirty="0">
                <a:latin typeface="Calibri" pitchFamily="34" charset="0"/>
              </a:rPr>
              <a:t> </a:t>
            </a:r>
            <a:r>
              <a:rPr lang="en-US" sz="2400" dirty="0" err="1">
                <a:latin typeface="Calibri" pitchFamily="34" charset="0"/>
              </a:rPr>
              <a:t>su</a:t>
            </a:r>
            <a:r>
              <a:rPr lang="en-US" sz="2400" dirty="0">
                <a:latin typeface="Calibri" pitchFamily="34" charset="0"/>
              </a:rPr>
              <a:t> </a:t>
            </a:r>
            <a:r>
              <a:rPr lang="en-US" sz="2400" dirty="0" err="1">
                <a:latin typeface="Calibri" pitchFamily="34" charset="0"/>
              </a:rPr>
              <a:t>normalno</a:t>
            </a:r>
            <a:r>
              <a:rPr lang="en-US" sz="2400" dirty="0">
                <a:latin typeface="Calibri" pitchFamily="34" charset="0"/>
              </a:rPr>
              <a:t> </a:t>
            </a:r>
            <a:r>
              <a:rPr lang="en-US" sz="2400" dirty="0" err="1">
                <a:latin typeface="Calibri" pitchFamily="34" charset="0"/>
              </a:rPr>
              <a:t>rasporedjeni</a:t>
            </a:r>
            <a:r>
              <a:rPr lang="en-US" sz="2400" dirty="0">
                <a:latin typeface="Calibri" pitchFamily="34" charset="0"/>
              </a:rPr>
              <a:t>. </a:t>
            </a:r>
          </a:p>
          <a:p>
            <a:r>
              <a:rPr lang="en-US" sz="2400" dirty="0" err="1">
                <a:latin typeface="Calibri" pitchFamily="34" charset="0"/>
              </a:rPr>
              <a:t>Vrednost</a:t>
            </a:r>
            <a:r>
              <a:rPr lang="en-US" sz="2400" dirty="0">
                <a:latin typeface="Calibri" pitchFamily="34" charset="0"/>
              </a:rPr>
              <a:t> </a:t>
            </a:r>
            <a:r>
              <a:rPr lang="en-US" sz="2400" dirty="0" err="1">
                <a:latin typeface="Calibri" pitchFamily="34" charset="0"/>
              </a:rPr>
              <a:t>nam</a:t>
            </a:r>
            <a:r>
              <a:rPr lang="en-US" sz="2400" dirty="0">
                <a:latin typeface="Calibri" pitchFamily="34" charset="0"/>
              </a:rPr>
              <a:t> je 20% </a:t>
            </a:r>
            <a:r>
              <a:rPr lang="en-US" sz="2400" dirty="0" err="1">
                <a:latin typeface="Calibri" pitchFamily="34" charset="0"/>
              </a:rPr>
              <a:t>što</a:t>
            </a:r>
            <a:r>
              <a:rPr lang="en-US" sz="2400" dirty="0">
                <a:latin typeface="Calibri" pitchFamily="34" charset="0"/>
              </a:rPr>
              <a:t> </a:t>
            </a:r>
            <a:r>
              <a:rPr lang="en-US" sz="2400" dirty="0" err="1">
                <a:latin typeface="Calibri" pitchFamily="34" charset="0"/>
              </a:rPr>
              <a:t>znači</a:t>
            </a:r>
            <a:r>
              <a:rPr lang="en-US" sz="2400" dirty="0">
                <a:latin typeface="Calibri" pitchFamily="34" charset="0"/>
              </a:rPr>
              <a:t> da je vise od 5% </a:t>
            </a:r>
            <a:r>
              <a:rPr lang="en-US" sz="2400" dirty="0" err="1">
                <a:latin typeface="Calibri" pitchFamily="34" charset="0"/>
              </a:rPr>
              <a:t>što</a:t>
            </a:r>
            <a:r>
              <a:rPr lang="en-US" sz="2400" dirty="0">
                <a:latin typeface="Calibri" pitchFamily="34" charset="0"/>
              </a:rPr>
              <a:t> </a:t>
            </a:r>
            <a:r>
              <a:rPr lang="en-US" sz="2400" dirty="0" err="1">
                <a:latin typeface="Calibri" pitchFamily="34" charset="0"/>
              </a:rPr>
              <a:t>znači</a:t>
            </a:r>
            <a:r>
              <a:rPr lang="en-US" sz="2400" dirty="0">
                <a:latin typeface="Calibri" pitchFamily="34" charset="0"/>
              </a:rPr>
              <a:t> da ne </a:t>
            </a:r>
            <a:r>
              <a:rPr lang="en-US" sz="2400" dirty="0" err="1">
                <a:latin typeface="Calibri" pitchFamily="34" charset="0"/>
              </a:rPr>
              <a:t>odbacamo</a:t>
            </a:r>
            <a:r>
              <a:rPr lang="en-US" sz="2400" dirty="0">
                <a:latin typeface="Calibri" pitchFamily="34" charset="0"/>
              </a:rPr>
              <a:t> </a:t>
            </a:r>
            <a:r>
              <a:rPr lang="en-US" sz="2400" dirty="0" err="1">
                <a:latin typeface="Calibri" pitchFamily="34" charset="0"/>
              </a:rPr>
              <a:t>nultu</a:t>
            </a:r>
            <a:r>
              <a:rPr lang="en-US" sz="2400" dirty="0">
                <a:latin typeface="Calibri" pitchFamily="34" charset="0"/>
              </a:rPr>
              <a:t> </a:t>
            </a:r>
            <a:r>
              <a:rPr lang="en-US" sz="2400" dirty="0" err="1">
                <a:latin typeface="Calibri" pitchFamily="34" charset="0"/>
              </a:rPr>
              <a:t>hipotezu</a:t>
            </a:r>
            <a:r>
              <a:rPr lang="en-US" sz="2400" dirty="0">
                <a:latin typeface="Calibri" pitchFamily="34" charset="0"/>
              </a:rPr>
              <a:t>. </a:t>
            </a:r>
          </a:p>
          <a:p>
            <a:r>
              <a:rPr lang="en-US" sz="2400" dirty="0" err="1">
                <a:latin typeface="Calibri" pitchFamily="34" charset="0"/>
              </a:rPr>
              <a:t>Kod</a:t>
            </a:r>
            <a:r>
              <a:rPr lang="en-US" sz="2400" dirty="0">
                <a:latin typeface="Calibri" pitchFamily="34" charset="0"/>
              </a:rPr>
              <a:t>  Shapiro </a:t>
            </a:r>
            <a:r>
              <a:rPr lang="en-US" sz="2400" dirty="0" err="1">
                <a:latin typeface="Calibri" pitchFamily="34" charset="0"/>
              </a:rPr>
              <a:t>Wilk</a:t>
            </a:r>
            <a:r>
              <a:rPr lang="en-US" sz="2400" dirty="0">
                <a:latin typeface="Calibri" pitchFamily="34" charset="0"/>
              </a:rPr>
              <a:t> </a:t>
            </a:r>
            <a:r>
              <a:rPr lang="en-US" sz="2400" dirty="0" err="1">
                <a:latin typeface="Calibri" pitchFamily="34" charset="0"/>
              </a:rPr>
              <a:t>testa</a:t>
            </a:r>
            <a:r>
              <a:rPr lang="en-US" sz="2400" dirty="0">
                <a:latin typeface="Calibri" pitchFamily="34" charset="0"/>
              </a:rPr>
              <a:t> 66% </a:t>
            </a:r>
            <a:r>
              <a:rPr lang="en-US" sz="2400" dirty="0" err="1">
                <a:latin typeface="Calibri" pitchFamily="34" charset="0"/>
              </a:rPr>
              <a:t>što</a:t>
            </a:r>
            <a:r>
              <a:rPr lang="en-US" sz="2400" dirty="0">
                <a:latin typeface="Calibri" pitchFamily="34" charset="0"/>
              </a:rPr>
              <a:t> </a:t>
            </a:r>
            <a:r>
              <a:rPr lang="en-US" sz="2400" dirty="0" err="1">
                <a:latin typeface="Calibri" pitchFamily="34" charset="0"/>
              </a:rPr>
              <a:t>znači</a:t>
            </a:r>
            <a:r>
              <a:rPr lang="en-US" sz="2400" dirty="0">
                <a:latin typeface="Calibri" pitchFamily="34" charset="0"/>
              </a:rPr>
              <a:t> da ne </a:t>
            </a:r>
            <a:r>
              <a:rPr lang="en-US" sz="2400" dirty="0" err="1">
                <a:latin typeface="Calibri" pitchFamily="34" charset="0"/>
              </a:rPr>
              <a:t>odbijamo</a:t>
            </a:r>
            <a:r>
              <a:rPr lang="en-US" sz="2400" dirty="0">
                <a:latin typeface="Calibri" pitchFamily="34" charset="0"/>
              </a:rPr>
              <a:t> </a:t>
            </a:r>
            <a:r>
              <a:rPr lang="en-US" sz="2400" dirty="0" err="1">
                <a:latin typeface="Calibri" pitchFamily="34" charset="0"/>
              </a:rPr>
              <a:t>nultu</a:t>
            </a:r>
            <a:r>
              <a:rPr lang="en-US" sz="2400" dirty="0">
                <a:latin typeface="Calibri" pitchFamily="34" charset="0"/>
              </a:rPr>
              <a:t> </a:t>
            </a:r>
            <a:r>
              <a:rPr lang="en-US" sz="2400" dirty="0" err="1">
                <a:latin typeface="Calibri" pitchFamily="34" charset="0"/>
              </a:rPr>
              <a:t>hipotezu</a:t>
            </a:r>
            <a:r>
              <a:rPr lang="en-US" sz="2400" dirty="0">
                <a:latin typeface="Calibri" pitchFamily="34" charset="0"/>
              </a:rPr>
              <a:t> pa </a:t>
            </a:r>
            <a:r>
              <a:rPr lang="en-US" sz="2400" dirty="0" err="1">
                <a:latin typeface="Calibri" pitchFamily="34" charset="0"/>
              </a:rPr>
              <a:t>zakljucujemo</a:t>
            </a:r>
            <a:r>
              <a:rPr lang="en-US" sz="2400" dirty="0">
                <a:latin typeface="Calibri" pitchFamily="34" charset="0"/>
              </a:rPr>
              <a:t> da </a:t>
            </a:r>
            <a:r>
              <a:rPr lang="en-US" sz="2400" dirty="0" err="1">
                <a:latin typeface="Calibri" pitchFamily="34" charset="0"/>
              </a:rPr>
              <a:t>nam</a:t>
            </a:r>
            <a:r>
              <a:rPr lang="en-US" sz="2400" dirty="0">
                <a:latin typeface="Calibri" pitchFamily="34" charset="0"/>
              </a:rPr>
              <a:t> je </a:t>
            </a:r>
            <a:r>
              <a:rPr lang="en-US" sz="2400" dirty="0" err="1">
                <a:latin typeface="Calibri" pitchFamily="34" charset="0"/>
              </a:rPr>
              <a:t>Studentiez</a:t>
            </a:r>
            <a:r>
              <a:rPr lang="en-US" sz="2400" dirty="0">
                <a:latin typeface="Calibri" pitchFamily="34" charset="0"/>
              </a:rPr>
              <a:t> residuals </a:t>
            </a:r>
            <a:r>
              <a:rPr lang="en-US" sz="2400" dirty="0" err="1">
                <a:latin typeface="Calibri" pitchFamily="34" charset="0"/>
              </a:rPr>
              <a:t>normalno</a:t>
            </a:r>
            <a:r>
              <a:rPr lang="en-US" sz="2400" dirty="0">
                <a:latin typeface="Calibri" pitchFamily="34" charset="0"/>
              </a:rPr>
              <a:t> </a:t>
            </a:r>
            <a:r>
              <a:rPr lang="en-US" sz="2400" dirty="0" err="1">
                <a:latin typeface="Calibri" pitchFamily="34" charset="0"/>
              </a:rPr>
              <a:t>raspoređen</a:t>
            </a:r>
            <a:r>
              <a:rPr lang="en-US" sz="2400" dirty="0">
                <a:latin typeface="Calibri" pitchFamily="34" charset="0"/>
              </a:rPr>
              <a:t>.</a:t>
            </a:r>
          </a:p>
        </p:txBody>
      </p:sp>
      <p:graphicFrame>
        <p:nvGraphicFramePr>
          <p:cNvPr id="9" name="Content Placeholder 6"/>
          <p:cNvGraphicFramePr>
            <a:graphicFrameLocks/>
          </p:cNvGraphicFramePr>
          <p:nvPr>
            <p:extLst>
              <p:ext uri="{D42A27DB-BD31-4B8C-83A1-F6EECF244321}">
                <p14:modId xmlns:p14="http://schemas.microsoft.com/office/powerpoint/2010/main" val="1378772009"/>
              </p:ext>
            </p:extLst>
          </p:nvPr>
        </p:nvGraphicFramePr>
        <p:xfrm>
          <a:off x="381000" y="1524000"/>
          <a:ext cx="8458201" cy="1890484"/>
        </p:xfrm>
        <a:graphic>
          <a:graphicData uri="http://schemas.openxmlformats.org/drawingml/2006/table">
            <a:tbl>
              <a:tblPr>
                <a:tableStyleId>{5C22544A-7EE6-4342-B048-85BDC9FD1C3A}</a:tableStyleId>
              </a:tblPr>
              <a:tblGrid>
                <a:gridCol w="2151519"/>
                <a:gridCol w="896481"/>
                <a:gridCol w="1207133"/>
                <a:gridCol w="1050767"/>
                <a:gridCol w="1050767"/>
                <a:gridCol w="1050767"/>
                <a:gridCol w="1050767"/>
              </a:tblGrid>
              <a:tr h="250371">
                <a:tc gridSpan="7">
                  <a:txBody>
                    <a:bodyPr/>
                    <a:lstStyle/>
                    <a:p>
                      <a:pPr marL="38100" marR="38100" algn="ctr">
                        <a:lnSpc>
                          <a:spcPts val="1600"/>
                        </a:lnSpc>
                        <a:spcBef>
                          <a:spcPts val="0"/>
                        </a:spcBef>
                        <a:spcAft>
                          <a:spcPts val="0"/>
                        </a:spcAft>
                      </a:pPr>
                      <a:r>
                        <a:rPr lang="en-US" sz="1200" dirty="0">
                          <a:effectLst/>
                        </a:rPr>
                        <a:t>Tests of Normality</a:t>
                      </a:r>
                      <a:endParaRPr lang="en-US" sz="12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429">
                <a:tc rowSpan="2">
                  <a:txBody>
                    <a:bodyPr/>
                    <a:lstStyle/>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0" marR="0" marT="0" marB="0"/>
                </a:tc>
                <a:tc gridSpan="3">
                  <a:txBody>
                    <a:bodyPr/>
                    <a:lstStyle/>
                    <a:p>
                      <a:pPr marL="38100" marR="38100" algn="ctr">
                        <a:lnSpc>
                          <a:spcPts val="1600"/>
                        </a:lnSpc>
                        <a:spcBef>
                          <a:spcPts val="0"/>
                        </a:spcBef>
                        <a:spcAft>
                          <a:spcPts val="0"/>
                        </a:spcAft>
                      </a:pPr>
                      <a:r>
                        <a:rPr lang="en-US" sz="1200" dirty="0">
                          <a:effectLst/>
                        </a:rPr>
                        <a:t>Kolmogorov-</a:t>
                      </a:r>
                      <a:r>
                        <a:rPr lang="en-US" sz="1200" dirty="0" err="1">
                          <a:effectLst/>
                        </a:rPr>
                        <a:t>Smirnov</a:t>
                      </a:r>
                      <a:r>
                        <a:rPr lang="en-US" sz="1200" baseline="30000" dirty="0" err="1">
                          <a:effectLst/>
                        </a:rPr>
                        <a:t>a</a:t>
                      </a:r>
                      <a:endParaRPr lang="en-US" sz="12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gridSpan="3">
                  <a:txBody>
                    <a:bodyPr/>
                    <a:lstStyle/>
                    <a:p>
                      <a:pPr marL="38100" marR="38100" algn="ctr">
                        <a:lnSpc>
                          <a:spcPts val="1600"/>
                        </a:lnSpc>
                        <a:spcBef>
                          <a:spcPts val="0"/>
                        </a:spcBef>
                        <a:spcAft>
                          <a:spcPts val="0"/>
                        </a:spcAft>
                      </a:pPr>
                      <a:r>
                        <a:rPr lang="en-US" sz="1200" dirty="0">
                          <a:effectLst/>
                        </a:rPr>
                        <a:t>Shapiro-</a:t>
                      </a:r>
                      <a:r>
                        <a:rPr lang="en-US" sz="1200" dirty="0" err="1">
                          <a:effectLst/>
                        </a:rPr>
                        <a:t>Wilk</a:t>
                      </a:r>
                      <a:endParaRPr lang="en-US" sz="12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r>
              <a:tr h="0">
                <a:tc vMerge="1">
                  <a:txBody>
                    <a:bodyPr/>
                    <a:lstStyle/>
                    <a:p>
                      <a:endParaRPr lang="en-US"/>
                    </a:p>
                  </a:txBody>
                  <a:tcPr/>
                </a:tc>
                <a:tc>
                  <a:txBody>
                    <a:bodyPr/>
                    <a:lstStyle/>
                    <a:p>
                      <a:pPr marL="38100" marR="38100" algn="ctr">
                        <a:lnSpc>
                          <a:spcPts val="1600"/>
                        </a:lnSpc>
                        <a:spcBef>
                          <a:spcPts val="0"/>
                        </a:spcBef>
                        <a:spcAft>
                          <a:spcPts val="0"/>
                        </a:spcAft>
                      </a:pPr>
                      <a:r>
                        <a:rPr lang="en-US" sz="1200" dirty="0">
                          <a:effectLst/>
                        </a:rPr>
                        <a:t>Statistic</a:t>
                      </a:r>
                      <a:endParaRPr lang="en-US" sz="1200" dirty="0">
                        <a:effectLst/>
                        <a:latin typeface="Calibri"/>
                        <a:ea typeface="Calibri"/>
                        <a:cs typeface="Times New Roman"/>
                      </a:endParaRPr>
                    </a:p>
                  </a:txBody>
                  <a:tcPr marL="0" marR="0" marT="0" marB="0"/>
                </a:tc>
                <a:tc>
                  <a:txBody>
                    <a:bodyPr/>
                    <a:lstStyle/>
                    <a:p>
                      <a:pPr marL="38100" marR="38100" algn="ctr">
                        <a:lnSpc>
                          <a:spcPts val="1600"/>
                        </a:lnSpc>
                        <a:spcBef>
                          <a:spcPts val="0"/>
                        </a:spcBef>
                        <a:spcAft>
                          <a:spcPts val="0"/>
                        </a:spcAft>
                      </a:pPr>
                      <a:r>
                        <a:rPr lang="en-US" sz="1200">
                          <a:effectLst/>
                        </a:rPr>
                        <a:t>df</a:t>
                      </a:r>
                      <a:endParaRPr lang="en-US" sz="1200">
                        <a:effectLst/>
                        <a:latin typeface="Calibri"/>
                        <a:ea typeface="Calibri"/>
                        <a:cs typeface="Times New Roman"/>
                      </a:endParaRPr>
                    </a:p>
                  </a:txBody>
                  <a:tcPr marL="0" marR="0" marT="0" marB="0"/>
                </a:tc>
                <a:tc>
                  <a:txBody>
                    <a:bodyPr/>
                    <a:lstStyle/>
                    <a:p>
                      <a:pPr marL="38100" marR="38100" algn="ctr">
                        <a:lnSpc>
                          <a:spcPts val="1600"/>
                        </a:lnSpc>
                        <a:spcBef>
                          <a:spcPts val="0"/>
                        </a:spcBef>
                        <a:spcAft>
                          <a:spcPts val="0"/>
                        </a:spcAft>
                      </a:pPr>
                      <a:r>
                        <a:rPr lang="en-US" sz="1200" dirty="0">
                          <a:effectLst/>
                        </a:rPr>
                        <a:t>Sig.</a:t>
                      </a:r>
                      <a:endParaRPr lang="en-US" sz="1200" dirty="0">
                        <a:effectLst/>
                        <a:latin typeface="Calibri"/>
                        <a:ea typeface="Calibri"/>
                        <a:cs typeface="Times New Roman"/>
                      </a:endParaRPr>
                    </a:p>
                  </a:txBody>
                  <a:tcPr marL="0" marR="0" marT="0" marB="0"/>
                </a:tc>
                <a:tc>
                  <a:txBody>
                    <a:bodyPr/>
                    <a:lstStyle/>
                    <a:p>
                      <a:pPr marL="38100" marR="38100" algn="ctr">
                        <a:lnSpc>
                          <a:spcPts val="1600"/>
                        </a:lnSpc>
                        <a:spcBef>
                          <a:spcPts val="0"/>
                        </a:spcBef>
                        <a:spcAft>
                          <a:spcPts val="0"/>
                        </a:spcAft>
                      </a:pPr>
                      <a:r>
                        <a:rPr lang="en-US" sz="1200">
                          <a:effectLst/>
                        </a:rPr>
                        <a:t>Statistic</a:t>
                      </a:r>
                      <a:endParaRPr lang="en-US" sz="1200">
                        <a:effectLst/>
                        <a:latin typeface="Calibri"/>
                        <a:ea typeface="Calibri"/>
                        <a:cs typeface="Times New Roman"/>
                      </a:endParaRPr>
                    </a:p>
                  </a:txBody>
                  <a:tcPr marL="0" marR="0" marT="0" marB="0"/>
                </a:tc>
                <a:tc>
                  <a:txBody>
                    <a:bodyPr/>
                    <a:lstStyle/>
                    <a:p>
                      <a:pPr marL="38100" marR="38100" algn="ctr">
                        <a:lnSpc>
                          <a:spcPts val="1600"/>
                        </a:lnSpc>
                        <a:spcBef>
                          <a:spcPts val="0"/>
                        </a:spcBef>
                        <a:spcAft>
                          <a:spcPts val="0"/>
                        </a:spcAft>
                      </a:pPr>
                      <a:r>
                        <a:rPr lang="en-US" sz="1200" dirty="0" err="1">
                          <a:effectLst/>
                        </a:rPr>
                        <a:t>df</a:t>
                      </a:r>
                      <a:endParaRPr lang="en-US" sz="1200" dirty="0">
                        <a:effectLst/>
                        <a:latin typeface="Calibri"/>
                        <a:ea typeface="Calibri"/>
                        <a:cs typeface="Times New Roman"/>
                      </a:endParaRPr>
                    </a:p>
                  </a:txBody>
                  <a:tcPr marL="0" marR="0" marT="0" marB="0"/>
                </a:tc>
                <a:tc>
                  <a:txBody>
                    <a:bodyPr/>
                    <a:lstStyle/>
                    <a:p>
                      <a:pPr marL="38100" marR="38100" algn="ctr">
                        <a:lnSpc>
                          <a:spcPts val="1600"/>
                        </a:lnSpc>
                        <a:spcBef>
                          <a:spcPts val="0"/>
                        </a:spcBef>
                        <a:spcAft>
                          <a:spcPts val="0"/>
                        </a:spcAft>
                      </a:pPr>
                      <a:r>
                        <a:rPr lang="en-US" sz="1200">
                          <a:effectLst/>
                        </a:rPr>
                        <a:t>Sig.</a:t>
                      </a:r>
                      <a:endParaRPr lang="en-US" sz="1200">
                        <a:effectLst/>
                        <a:latin typeface="Calibri"/>
                        <a:ea typeface="Calibri"/>
                        <a:cs typeface="Times New Roman"/>
                      </a:endParaRPr>
                    </a:p>
                  </a:txBody>
                  <a:tcPr marL="0" marR="0" marT="0" marB="0"/>
                </a:tc>
              </a:tr>
              <a:tr h="250371">
                <a:tc>
                  <a:txBody>
                    <a:bodyPr/>
                    <a:lstStyle/>
                    <a:p>
                      <a:pPr marL="38100" marR="38100">
                        <a:lnSpc>
                          <a:spcPts val="1600"/>
                        </a:lnSpc>
                        <a:spcBef>
                          <a:spcPts val="0"/>
                        </a:spcBef>
                        <a:spcAft>
                          <a:spcPts val="0"/>
                        </a:spcAft>
                      </a:pPr>
                      <a:r>
                        <a:rPr lang="en-US" sz="1200">
                          <a:effectLst/>
                        </a:rPr>
                        <a:t>Studentized Residual</a:t>
                      </a:r>
                      <a:endParaRPr lang="en-US" sz="1200">
                        <a:effectLst/>
                        <a:latin typeface="Calibri"/>
                        <a:ea typeface="Calibri"/>
                        <a:cs typeface="Times New Roman"/>
                      </a:endParaRPr>
                    </a:p>
                  </a:txBody>
                  <a:tcPr marL="0" marR="0" marT="0" marB="0" anchor="ctr"/>
                </a:tc>
                <a:tc>
                  <a:txBody>
                    <a:bodyPr/>
                    <a:lstStyle/>
                    <a:p>
                      <a:pPr marL="38100" marR="38100" algn="r">
                        <a:lnSpc>
                          <a:spcPts val="1600"/>
                        </a:lnSpc>
                        <a:spcBef>
                          <a:spcPts val="0"/>
                        </a:spcBef>
                        <a:spcAft>
                          <a:spcPts val="0"/>
                        </a:spcAft>
                      </a:pPr>
                      <a:r>
                        <a:rPr lang="en-US" sz="1200" dirty="0">
                          <a:effectLst/>
                        </a:rPr>
                        <a:t>.072</a:t>
                      </a:r>
                      <a:endParaRPr lang="en-US" sz="1200" dirty="0">
                        <a:effectLst/>
                        <a:latin typeface="Calibri"/>
                        <a:ea typeface="Calibri"/>
                        <a:cs typeface="Times New Roman"/>
                      </a:endParaRPr>
                    </a:p>
                  </a:txBody>
                  <a:tcPr marL="0" marR="0" marT="0" marB="0"/>
                </a:tc>
                <a:tc>
                  <a:txBody>
                    <a:bodyPr/>
                    <a:lstStyle/>
                    <a:p>
                      <a:pPr marL="38100" marR="38100" algn="r">
                        <a:lnSpc>
                          <a:spcPts val="1600"/>
                        </a:lnSpc>
                        <a:spcBef>
                          <a:spcPts val="0"/>
                        </a:spcBef>
                        <a:spcAft>
                          <a:spcPts val="0"/>
                        </a:spcAft>
                      </a:pPr>
                      <a:r>
                        <a:rPr lang="en-US" sz="1200" dirty="0">
                          <a:effectLst/>
                        </a:rPr>
                        <a:t>50</a:t>
                      </a:r>
                      <a:endParaRPr lang="en-US" sz="1200" dirty="0">
                        <a:effectLst/>
                        <a:latin typeface="Calibri"/>
                        <a:ea typeface="Calibri"/>
                        <a:cs typeface="Times New Roman"/>
                      </a:endParaRPr>
                    </a:p>
                  </a:txBody>
                  <a:tcPr marL="0" marR="0" marT="0" marB="0"/>
                </a:tc>
                <a:tc>
                  <a:txBody>
                    <a:bodyPr/>
                    <a:lstStyle/>
                    <a:p>
                      <a:pPr marL="38100" marR="38100" algn="r">
                        <a:lnSpc>
                          <a:spcPts val="1600"/>
                        </a:lnSpc>
                        <a:spcBef>
                          <a:spcPts val="0"/>
                        </a:spcBef>
                        <a:spcAft>
                          <a:spcPts val="0"/>
                        </a:spcAft>
                      </a:pPr>
                      <a:r>
                        <a:rPr lang="en-US" sz="1200" dirty="0">
                          <a:effectLst/>
                        </a:rPr>
                        <a:t>.200</a:t>
                      </a:r>
                      <a:r>
                        <a:rPr lang="en-US" sz="1200" baseline="30000" dirty="0">
                          <a:effectLst/>
                        </a:rPr>
                        <a:t>*</a:t>
                      </a:r>
                      <a:endParaRPr lang="en-US" sz="1200" dirty="0">
                        <a:effectLst/>
                        <a:latin typeface="Calibri"/>
                        <a:ea typeface="Calibri"/>
                        <a:cs typeface="Times New Roman"/>
                      </a:endParaRPr>
                    </a:p>
                  </a:txBody>
                  <a:tcPr marL="0" marR="0" marT="0" marB="0"/>
                </a:tc>
                <a:tc>
                  <a:txBody>
                    <a:bodyPr/>
                    <a:lstStyle/>
                    <a:p>
                      <a:pPr marL="38100" marR="38100" algn="r">
                        <a:lnSpc>
                          <a:spcPts val="1600"/>
                        </a:lnSpc>
                        <a:spcBef>
                          <a:spcPts val="0"/>
                        </a:spcBef>
                        <a:spcAft>
                          <a:spcPts val="0"/>
                        </a:spcAft>
                      </a:pPr>
                      <a:r>
                        <a:rPr lang="en-US" sz="1200">
                          <a:effectLst/>
                        </a:rPr>
                        <a:t>.983</a:t>
                      </a:r>
                      <a:endParaRPr lang="en-US" sz="1200">
                        <a:effectLst/>
                        <a:latin typeface="Calibri"/>
                        <a:ea typeface="Calibri"/>
                        <a:cs typeface="Times New Roman"/>
                      </a:endParaRPr>
                    </a:p>
                  </a:txBody>
                  <a:tcPr marL="0" marR="0" marT="0" marB="0"/>
                </a:tc>
                <a:tc>
                  <a:txBody>
                    <a:bodyPr/>
                    <a:lstStyle/>
                    <a:p>
                      <a:pPr marL="38100" marR="38100" algn="r">
                        <a:lnSpc>
                          <a:spcPts val="1600"/>
                        </a:lnSpc>
                        <a:spcBef>
                          <a:spcPts val="0"/>
                        </a:spcBef>
                        <a:spcAft>
                          <a:spcPts val="0"/>
                        </a:spcAft>
                      </a:pPr>
                      <a:r>
                        <a:rPr lang="en-US" sz="1200" dirty="0">
                          <a:effectLst/>
                        </a:rPr>
                        <a:t>50</a:t>
                      </a:r>
                      <a:endParaRPr lang="en-US" sz="1200" dirty="0">
                        <a:effectLst/>
                        <a:latin typeface="Calibri"/>
                        <a:ea typeface="Calibri"/>
                        <a:cs typeface="Times New Roman"/>
                      </a:endParaRPr>
                    </a:p>
                  </a:txBody>
                  <a:tcPr marL="0" marR="0" marT="0" marB="0"/>
                </a:tc>
                <a:tc>
                  <a:txBody>
                    <a:bodyPr/>
                    <a:lstStyle/>
                    <a:p>
                      <a:pPr marL="38100" marR="38100" algn="r">
                        <a:lnSpc>
                          <a:spcPts val="1600"/>
                        </a:lnSpc>
                        <a:spcBef>
                          <a:spcPts val="0"/>
                        </a:spcBef>
                        <a:spcAft>
                          <a:spcPts val="0"/>
                        </a:spcAft>
                      </a:pPr>
                      <a:r>
                        <a:rPr lang="en-US" sz="1200" dirty="0">
                          <a:effectLst/>
                        </a:rPr>
                        <a:t>.667</a:t>
                      </a:r>
                      <a:endParaRPr lang="en-US" sz="1200" dirty="0">
                        <a:effectLst/>
                        <a:latin typeface="Calibri"/>
                        <a:ea typeface="Calibri"/>
                        <a:cs typeface="Times New Roman"/>
                      </a:endParaRPr>
                    </a:p>
                  </a:txBody>
                  <a:tcPr marL="0" marR="0" marT="0" marB="0"/>
                </a:tc>
              </a:tr>
              <a:tr h="250371">
                <a:tc gridSpan="7">
                  <a:txBody>
                    <a:bodyPr/>
                    <a:lstStyle/>
                    <a:p>
                      <a:pPr marL="38100" marR="38100">
                        <a:lnSpc>
                          <a:spcPts val="1600"/>
                        </a:lnSpc>
                        <a:spcBef>
                          <a:spcPts val="0"/>
                        </a:spcBef>
                        <a:spcAft>
                          <a:spcPts val="0"/>
                        </a:spcAft>
                      </a:pPr>
                      <a:r>
                        <a:rPr lang="en-US" sz="1200" dirty="0">
                          <a:effectLst/>
                        </a:rPr>
                        <a:t>*. This is a lower bound of the true significance.</a:t>
                      </a:r>
                      <a:endParaRPr lang="en-US" sz="12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0371">
                <a:tc gridSpan="7">
                  <a:txBody>
                    <a:bodyPr/>
                    <a:lstStyle/>
                    <a:p>
                      <a:pPr marL="38100" marR="38100">
                        <a:lnSpc>
                          <a:spcPts val="1600"/>
                        </a:lnSpc>
                        <a:spcBef>
                          <a:spcPts val="0"/>
                        </a:spcBef>
                        <a:spcAft>
                          <a:spcPts val="0"/>
                        </a:spcAft>
                      </a:pPr>
                      <a:r>
                        <a:rPr lang="en-US" sz="1200" dirty="0">
                          <a:effectLst/>
                        </a:rPr>
                        <a:t>a. </a:t>
                      </a:r>
                      <a:r>
                        <a:rPr lang="en-US" sz="1200" dirty="0" err="1">
                          <a:effectLst/>
                        </a:rPr>
                        <a:t>Lilliefors</a:t>
                      </a:r>
                      <a:r>
                        <a:rPr lang="en-US" sz="1200" dirty="0">
                          <a:effectLst/>
                        </a:rPr>
                        <a:t> Significance Correction</a:t>
                      </a:r>
                      <a:endParaRPr lang="en-US" sz="12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0371">
                <a:tc gridSpan="7">
                  <a:txBody>
                    <a:bodyPr/>
                    <a:lstStyle/>
                    <a:p>
                      <a:pPr marL="38100" marR="38100">
                        <a:lnSpc>
                          <a:spcPts val="1600"/>
                        </a:lnSpc>
                        <a:spcBef>
                          <a:spcPts val="0"/>
                        </a:spcBef>
                        <a:spcAft>
                          <a:spcPts val="0"/>
                        </a:spcAft>
                      </a:pPr>
                      <a:r>
                        <a:rPr lang="en-US" sz="1200" dirty="0">
                          <a:effectLst/>
                        </a:rPr>
                        <a:t> </a:t>
                      </a:r>
                      <a:endParaRPr lang="en-US" sz="12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060478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909066"/>
            <a:ext cx="7620000" cy="954107"/>
          </a:xfrm>
          <a:prstGeom prst="rect">
            <a:avLst/>
          </a:prstGeom>
          <a:noFill/>
        </p:spPr>
        <p:txBody>
          <a:bodyPr wrap="square" rtlCol="0">
            <a:spAutoFit/>
          </a:bodyPr>
          <a:lstStyle/>
          <a:p>
            <a:r>
              <a:rPr lang="sr-Latn-RS" sz="2800" dirty="0" smtClean="0">
                <a:latin typeface="Calibri" pitchFamily="34" charset="0"/>
              </a:rPr>
              <a:t>Takođe sa grafičkih prikaza možemo zaključiti da se radi o normalnoj raspodeli residuala.</a:t>
            </a:r>
            <a:endParaRPr lang="en-US" sz="2800" dirty="0">
              <a:latin typeface="Calibri"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3581400" cy="2863850"/>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436660" y="457200"/>
            <a:ext cx="3792940" cy="2863850"/>
          </a:xfrm>
          <a:prstGeom prst="rect">
            <a:avLst/>
          </a:prstGeom>
          <a:noFill/>
          <a:ln>
            <a:noFill/>
          </a:ln>
        </p:spPr>
      </p:pic>
    </p:spTree>
    <p:extLst>
      <p:ext uri="{BB962C8B-B14F-4D97-AF65-F5344CB8AC3E}">
        <p14:creationId xmlns:p14="http://schemas.microsoft.com/office/powerpoint/2010/main" val="1651321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effectLst/>
              </a:rPr>
              <a:t>St</a:t>
            </a:r>
            <a:r>
              <a:rPr lang="sr-Latn-RS" dirty="0" smtClean="0">
                <a:effectLst/>
              </a:rPr>
              <a:t>andardi</a:t>
            </a:r>
            <a:r>
              <a:rPr lang="en-US" dirty="0" smtClean="0">
                <a:effectLst/>
              </a:rPr>
              <a:t>zed </a:t>
            </a:r>
            <a:r>
              <a:rPr lang="en-US" dirty="0">
                <a:effectLst/>
              </a:rPr>
              <a:t>residuals</a:t>
            </a:r>
            <a:br>
              <a:rPr lang="en-US" dirty="0">
                <a:effectLst/>
              </a:rPr>
            </a:br>
            <a:endParaRPr lang="en-US" dirty="0"/>
          </a:p>
        </p:txBody>
      </p:sp>
      <p:sp>
        <p:nvSpPr>
          <p:cNvPr id="8" name="TextBox 7"/>
          <p:cNvSpPr txBox="1"/>
          <p:nvPr/>
        </p:nvSpPr>
        <p:spPr>
          <a:xfrm>
            <a:off x="154675" y="3810000"/>
            <a:ext cx="8534400" cy="2677656"/>
          </a:xfrm>
          <a:prstGeom prst="rect">
            <a:avLst/>
          </a:prstGeom>
          <a:noFill/>
        </p:spPr>
        <p:txBody>
          <a:bodyPr wrap="square" rtlCol="0">
            <a:spAutoFit/>
          </a:bodyPr>
          <a:lstStyle/>
          <a:p>
            <a:r>
              <a:rPr lang="en-US" sz="2800" dirty="0" err="1">
                <a:latin typeface="Calibri" pitchFamily="34" charset="0"/>
              </a:rPr>
              <a:t>Nulta</a:t>
            </a:r>
            <a:r>
              <a:rPr lang="en-US" sz="2800" dirty="0">
                <a:latin typeface="Calibri" pitchFamily="34" charset="0"/>
              </a:rPr>
              <a:t> </a:t>
            </a:r>
            <a:r>
              <a:rPr lang="en-US" sz="2800" dirty="0" err="1">
                <a:latin typeface="Calibri" pitchFamily="34" charset="0"/>
              </a:rPr>
              <a:t>hipoteza</a:t>
            </a:r>
            <a:r>
              <a:rPr lang="en-US" sz="2800" dirty="0">
                <a:latin typeface="Calibri" pitchFamily="34" charset="0"/>
              </a:rPr>
              <a:t> : </a:t>
            </a:r>
            <a:r>
              <a:rPr lang="en-US" sz="2800" dirty="0" err="1">
                <a:latin typeface="Calibri" pitchFamily="34" charset="0"/>
              </a:rPr>
              <a:t>residualni</a:t>
            </a:r>
            <a:r>
              <a:rPr lang="en-US" sz="2800" dirty="0">
                <a:latin typeface="Calibri" pitchFamily="34" charset="0"/>
              </a:rPr>
              <a:t> </a:t>
            </a:r>
            <a:r>
              <a:rPr lang="en-US" sz="2800" dirty="0" err="1">
                <a:latin typeface="Calibri" pitchFamily="34" charset="0"/>
              </a:rPr>
              <a:t>su</a:t>
            </a:r>
            <a:r>
              <a:rPr lang="en-US" sz="2800" dirty="0">
                <a:latin typeface="Calibri" pitchFamily="34" charset="0"/>
              </a:rPr>
              <a:t> </a:t>
            </a:r>
            <a:r>
              <a:rPr lang="en-US" sz="2800" dirty="0" err="1">
                <a:latin typeface="Calibri" pitchFamily="34" charset="0"/>
              </a:rPr>
              <a:t>normalno</a:t>
            </a:r>
            <a:r>
              <a:rPr lang="en-US" sz="2800" dirty="0">
                <a:latin typeface="Calibri" pitchFamily="34" charset="0"/>
              </a:rPr>
              <a:t> </a:t>
            </a:r>
            <a:r>
              <a:rPr lang="en-US" sz="2800" dirty="0" err="1">
                <a:latin typeface="Calibri" pitchFamily="34" charset="0"/>
              </a:rPr>
              <a:t>rasporedjeni</a:t>
            </a:r>
            <a:r>
              <a:rPr lang="en-US" sz="2800" dirty="0">
                <a:latin typeface="Calibri" pitchFamily="34" charset="0"/>
              </a:rPr>
              <a:t>. </a:t>
            </a:r>
          </a:p>
          <a:p>
            <a:r>
              <a:rPr lang="en-US" sz="2800" dirty="0" err="1">
                <a:latin typeface="Calibri" pitchFamily="34" charset="0"/>
              </a:rPr>
              <a:t>Vrednost</a:t>
            </a:r>
            <a:r>
              <a:rPr lang="en-US" sz="2800" dirty="0">
                <a:latin typeface="Calibri" pitchFamily="34" charset="0"/>
              </a:rPr>
              <a:t> </a:t>
            </a:r>
            <a:r>
              <a:rPr lang="en-US" sz="2800" dirty="0" err="1">
                <a:latin typeface="Calibri" pitchFamily="34" charset="0"/>
              </a:rPr>
              <a:t>nam</a:t>
            </a:r>
            <a:r>
              <a:rPr lang="en-US" sz="2800" dirty="0">
                <a:latin typeface="Calibri" pitchFamily="34" charset="0"/>
              </a:rPr>
              <a:t> je 20% </a:t>
            </a:r>
            <a:r>
              <a:rPr lang="en-US" sz="2800" dirty="0" err="1">
                <a:latin typeface="Calibri" pitchFamily="34" charset="0"/>
              </a:rPr>
              <a:t>što</a:t>
            </a:r>
            <a:r>
              <a:rPr lang="en-US" sz="2800" dirty="0">
                <a:latin typeface="Calibri" pitchFamily="34" charset="0"/>
              </a:rPr>
              <a:t> </a:t>
            </a:r>
            <a:r>
              <a:rPr lang="en-US" sz="2800" dirty="0" err="1">
                <a:latin typeface="Calibri" pitchFamily="34" charset="0"/>
              </a:rPr>
              <a:t>znači</a:t>
            </a:r>
            <a:r>
              <a:rPr lang="en-US" sz="2800" dirty="0">
                <a:latin typeface="Calibri" pitchFamily="34" charset="0"/>
              </a:rPr>
              <a:t> da je vise od 5% </a:t>
            </a:r>
            <a:r>
              <a:rPr lang="en-US" sz="2800" dirty="0" err="1">
                <a:latin typeface="Calibri" pitchFamily="34" charset="0"/>
              </a:rPr>
              <a:t>što</a:t>
            </a:r>
            <a:r>
              <a:rPr lang="en-US" sz="2800" dirty="0">
                <a:latin typeface="Calibri" pitchFamily="34" charset="0"/>
              </a:rPr>
              <a:t> </a:t>
            </a:r>
            <a:r>
              <a:rPr lang="en-US" sz="2800" dirty="0" err="1">
                <a:latin typeface="Calibri" pitchFamily="34" charset="0"/>
              </a:rPr>
              <a:t>znači</a:t>
            </a:r>
            <a:r>
              <a:rPr lang="en-US" sz="2800" dirty="0">
                <a:latin typeface="Calibri" pitchFamily="34" charset="0"/>
              </a:rPr>
              <a:t> da ne </a:t>
            </a:r>
            <a:r>
              <a:rPr lang="en-US" sz="2800" dirty="0" err="1">
                <a:latin typeface="Calibri" pitchFamily="34" charset="0"/>
              </a:rPr>
              <a:t>odbacamo</a:t>
            </a:r>
            <a:r>
              <a:rPr lang="en-US" sz="2800" dirty="0">
                <a:latin typeface="Calibri" pitchFamily="34" charset="0"/>
              </a:rPr>
              <a:t> </a:t>
            </a:r>
            <a:r>
              <a:rPr lang="en-US" sz="2800" dirty="0" err="1">
                <a:latin typeface="Calibri" pitchFamily="34" charset="0"/>
              </a:rPr>
              <a:t>nultu</a:t>
            </a:r>
            <a:r>
              <a:rPr lang="en-US" sz="2800" dirty="0">
                <a:latin typeface="Calibri" pitchFamily="34" charset="0"/>
              </a:rPr>
              <a:t> </a:t>
            </a:r>
            <a:r>
              <a:rPr lang="en-US" sz="2800" dirty="0" err="1">
                <a:latin typeface="Calibri" pitchFamily="34" charset="0"/>
              </a:rPr>
              <a:t>hipotezu</a:t>
            </a:r>
            <a:r>
              <a:rPr lang="en-US" sz="2800" dirty="0">
                <a:latin typeface="Calibri" pitchFamily="34" charset="0"/>
              </a:rPr>
              <a:t>. </a:t>
            </a:r>
          </a:p>
          <a:p>
            <a:r>
              <a:rPr lang="en-US" sz="2800" dirty="0" err="1">
                <a:latin typeface="Calibri" pitchFamily="34" charset="0"/>
              </a:rPr>
              <a:t>Kod</a:t>
            </a:r>
            <a:r>
              <a:rPr lang="en-US" sz="2800" dirty="0">
                <a:latin typeface="Calibri" pitchFamily="34" charset="0"/>
              </a:rPr>
              <a:t>  Shapiro </a:t>
            </a:r>
            <a:r>
              <a:rPr lang="en-US" sz="2800" dirty="0" err="1">
                <a:latin typeface="Calibri" pitchFamily="34" charset="0"/>
              </a:rPr>
              <a:t>Wilk</a:t>
            </a:r>
            <a:r>
              <a:rPr lang="en-US" sz="2800" dirty="0">
                <a:latin typeface="Calibri" pitchFamily="34" charset="0"/>
              </a:rPr>
              <a:t> </a:t>
            </a:r>
            <a:r>
              <a:rPr lang="en-US" sz="2800" dirty="0" err="1">
                <a:latin typeface="Calibri" pitchFamily="34" charset="0"/>
              </a:rPr>
              <a:t>testa</a:t>
            </a:r>
            <a:r>
              <a:rPr lang="en-US" sz="2800" dirty="0">
                <a:latin typeface="Calibri" pitchFamily="34" charset="0"/>
              </a:rPr>
              <a:t> </a:t>
            </a:r>
            <a:r>
              <a:rPr lang="en-US" sz="2800" dirty="0" smtClean="0">
                <a:latin typeface="Calibri" pitchFamily="34" charset="0"/>
              </a:rPr>
              <a:t>6</a:t>
            </a:r>
            <a:r>
              <a:rPr lang="sr-Latn-RS" sz="2800" dirty="0" smtClean="0">
                <a:latin typeface="Calibri" pitchFamily="34" charset="0"/>
              </a:rPr>
              <a:t>4</a:t>
            </a:r>
            <a:r>
              <a:rPr lang="en-US" sz="2800" dirty="0" smtClean="0">
                <a:latin typeface="Calibri" pitchFamily="34" charset="0"/>
              </a:rPr>
              <a:t>% </a:t>
            </a:r>
            <a:r>
              <a:rPr lang="en-US" sz="2800" dirty="0" err="1">
                <a:latin typeface="Calibri" pitchFamily="34" charset="0"/>
              </a:rPr>
              <a:t>što</a:t>
            </a:r>
            <a:r>
              <a:rPr lang="en-US" sz="2800" dirty="0">
                <a:latin typeface="Calibri" pitchFamily="34" charset="0"/>
              </a:rPr>
              <a:t> </a:t>
            </a:r>
            <a:r>
              <a:rPr lang="en-US" sz="2800" dirty="0" err="1">
                <a:latin typeface="Calibri" pitchFamily="34" charset="0"/>
              </a:rPr>
              <a:t>znači</a:t>
            </a:r>
            <a:r>
              <a:rPr lang="en-US" sz="2800" dirty="0">
                <a:latin typeface="Calibri" pitchFamily="34" charset="0"/>
              </a:rPr>
              <a:t> da ne </a:t>
            </a:r>
            <a:r>
              <a:rPr lang="en-US" sz="2800" dirty="0" err="1">
                <a:latin typeface="Calibri" pitchFamily="34" charset="0"/>
              </a:rPr>
              <a:t>odbijamo</a:t>
            </a:r>
            <a:r>
              <a:rPr lang="en-US" sz="2800" dirty="0">
                <a:latin typeface="Calibri" pitchFamily="34" charset="0"/>
              </a:rPr>
              <a:t> </a:t>
            </a:r>
            <a:r>
              <a:rPr lang="en-US" sz="2800" dirty="0" err="1">
                <a:latin typeface="Calibri" pitchFamily="34" charset="0"/>
              </a:rPr>
              <a:t>nultu</a:t>
            </a:r>
            <a:r>
              <a:rPr lang="en-US" sz="2800" dirty="0">
                <a:latin typeface="Calibri" pitchFamily="34" charset="0"/>
              </a:rPr>
              <a:t> </a:t>
            </a:r>
            <a:r>
              <a:rPr lang="en-US" sz="2800" dirty="0" err="1">
                <a:latin typeface="Calibri" pitchFamily="34" charset="0"/>
              </a:rPr>
              <a:t>hipotezu</a:t>
            </a:r>
            <a:r>
              <a:rPr lang="en-US" sz="2800" dirty="0">
                <a:latin typeface="Calibri" pitchFamily="34" charset="0"/>
              </a:rPr>
              <a:t> pa </a:t>
            </a:r>
            <a:r>
              <a:rPr lang="en-US" sz="2800" dirty="0" err="1">
                <a:latin typeface="Calibri" pitchFamily="34" charset="0"/>
              </a:rPr>
              <a:t>zakljucujemo</a:t>
            </a:r>
            <a:r>
              <a:rPr lang="en-US" sz="2800" dirty="0">
                <a:latin typeface="Calibri" pitchFamily="34" charset="0"/>
              </a:rPr>
              <a:t> da </a:t>
            </a:r>
            <a:r>
              <a:rPr lang="en-US" sz="2800" dirty="0" err="1">
                <a:latin typeface="Calibri" pitchFamily="34" charset="0"/>
              </a:rPr>
              <a:t>nam</a:t>
            </a:r>
            <a:r>
              <a:rPr lang="en-US" sz="2800" dirty="0">
                <a:latin typeface="Calibri" pitchFamily="34" charset="0"/>
              </a:rPr>
              <a:t> </a:t>
            </a:r>
            <a:r>
              <a:rPr lang="en-US" sz="2800" dirty="0" smtClean="0">
                <a:latin typeface="Calibri" pitchFamily="34" charset="0"/>
              </a:rPr>
              <a:t>je</a:t>
            </a:r>
            <a:r>
              <a:rPr lang="sr-Latn-RS" sz="2800" dirty="0" smtClean="0">
                <a:latin typeface="Calibri" pitchFamily="34" charset="0"/>
              </a:rPr>
              <a:t> i </a:t>
            </a:r>
            <a:r>
              <a:rPr lang="en-US" sz="2800" dirty="0" smtClean="0">
                <a:latin typeface="Calibri" pitchFamily="34" charset="0"/>
              </a:rPr>
              <a:t> St</a:t>
            </a:r>
            <a:r>
              <a:rPr lang="sr-Latn-RS" sz="2800" dirty="0" smtClean="0">
                <a:latin typeface="Calibri" pitchFamily="34" charset="0"/>
              </a:rPr>
              <a:t>andardized</a:t>
            </a:r>
            <a:r>
              <a:rPr lang="en-US" sz="2800" dirty="0" smtClean="0">
                <a:latin typeface="Calibri" pitchFamily="34" charset="0"/>
              </a:rPr>
              <a:t> </a:t>
            </a:r>
            <a:r>
              <a:rPr lang="en-US" sz="2800" dirty="0">
                <a:latin typeface="Calibri" pitchFamily="34" charset="0"/>
              </a:rPr>
              <a:t>residuals </a:t>
            </a:r>
            <a:r>
              <a:rPr lang="en-US" sz="2800" dirty="0" err="1">
                <a:latin typeface="Calibri" pitchFamily="34" charset="0"/>
              </a:rPr>
              <a:t>normalno</a:t>
            </a:r>
            <a:r>
              <a:rPr lang="en-US" sz="2800" dirty="0">
                <a:latin typeface="Calibri" pitchFamily="34" charset="0"/>
              </a:rPr>
              <a:t> </a:t>
            </a:r>
            <a:r>
              <a:rPr lang="en-US" sz="2800" dirty="0" err="1">
                <a:latin typeface="Calibri" pitchFamily="34" charset="0"/>
              </a:rPr>
              <a:t>raspoređen</a:t>
            </a:r>
            <a:r>
              <a:rPr lang="en-US" sz="2800" dirty="0">
                <a:latin typeface="Calibri" pitchFamily="34" charset="0"/>
              </a:rPr>
              <a: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366886826"/>
              </p:ext>
            </p:extLst>
          </p:nvPr>
        </p:nvGraphicFramePr>
        <p:xfrm>
          <a:off x="304800" y="1524000"/>
          <a:ext cx="7924802" cy="2057400"/>
        </p:xfrm>
        <a:graphic>
          <a:graphicData uri="http://schemas.openxmlformats.org/drawingml/2006/table">
            <a:tbl>
              <a:tblPr>
                <a:tableStyleId>{5C22544A-7EE6-4342-B048-85BDC9FD1C3A}</a:tableStyleId>
              </a:tblPr>
              <a:tblGrid>
                <a:gridCol w="2103086"/>
                <a:gridCol w="970286"/>
                <a:gridCol w="970286"/>
                <a:gridCol w="970286"/>
                <a:gridCol w="970286"/>
                <a:gridCol w="970286"/>
                <a:gridCol w="970286"/>
              </a:tblGrid>
              <a:tr h="342900">
                <a:tc gridSpan="7">
                  <a:txBody>
                    <a:bodyPr/>
                    <a:lstStyle/>
                    <a:p>
                      <a:pPr marL="38100" marR="38100" algn="ctr">
                        <a:lnSpc>
                          <a:spcPts val="1600"/>
                        </a:lnSpc>
                        <a:spcBef>
                          <a:spcPts val="0"/>
                        </a:spcBef>
                        <a:spcAft>
                          <a:spcPts val="0"/>
                        </a:spcAft>
                      </a:pPr>
                      <a:r>
                        <a:rPr lang="en-US" sz="1200" dirty="0">
                          <a:effectLst/>
                        </a:rPr>
                        <a:t>Tests of Normality</a:t>
                      </a:r>
                      <a:endParaRPr lang="en-US" sz="12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2900">
                <a:tc rowSpan="2">
                  <a:txBody>
                    <a:bodyPr/>
                    <a:lstStyle/>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0" marR="0" marT="0" marB="0"/>
                </a:tc>
                <a:tc gridSpan="3">
                  <a:txBody>
                    <a:bodyPr/>
                    <a:lstStyle/>
                    <a:p>
                      <a:pPr marL="38100" marR="38100" algn="ctr">
                        <a:lnSpc>
                          <a:spcPts val="1600"/>
                        </a:lnSpc>
                        <a:spcBef>
                          <a:spcPts val="0"/>
                        </a:spcBef>
                        <a:spcAft>
                          <a:spcPts val="0"/>
                        </a:spcAft>
                      </a:pPr>
                      <a:r>
                        <a:rPr lang="en-US" sz="1200">
                          <a:effectLst/>
                        </a:rPr>
                        <a:t>Kolmogorov-Smirnov</a:t>
                      </a:r>
                      <a:r>
                        <a:rPr lang="en-US" sz="1200" baseline="30000">
                          <a:effectLst/>
                        </a:rPr>
                        <a:t>a</a:t>
                      </a:r>
                      <a:endParaRPr lang="en-US" sz="12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gridSpan="3">
                  <a:txBody>
                    <a:bodyPr/>
                    <a:lstStyle/>
                    <a:p>
                      <a:pPr marL="38100" marR="38100" algn="ctr">
                        <a:lnSpc>
                          <a:spcPts val="1600"/>
                        </a:lnSpc>
                        <a:spcBef>
                          <a:spcPts val="0"/>
                        </a:spcBef>
                        <a:spcAft>
                          <a:spcPts val="0"/>
                        </a:spcAft>
                      </a:pPr>
                      <a:r>
                        <a:rPr lang="en-US" sz="1200">
                          <a:effectLst/>
                        </a:rPr>
                        <a:t>Shapiro-Wilk</a:t>
                      </a:r>
                      <a:endParaRPr lang="en-US" sz="120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r>
              <a:tr h="342900">
                <a:tc vMerge="1">
                  <a:txBody>
                    <a:bodyPr/>
                    <a:lstStyle/>
                    <a:p>
                      <a:endParaRPr lang="en-US"/>
                    </a:p>
                  </a:txBody>
                  <a:tcPr/>
                </a:tc>
                <a:tc>
                  <a:txBody>
                    <a:bodyPr/>
                    <a:lstStyle/>
                    <a:p>
                      <a:pPr marL="38100" marR="38100" algn="ctr">
                        <a:lnSpc>
                          <a:spcPts val="1600"/>
                        </a:lnSpc>
                        <a:spcBef>
                          <a:spcPts val="0"/>
                        </a:spcBef>
                        <a:spcAft>
                          <a:spcPts val="0"/>
                        </a:spcAft>
                      </a:pPr>
                      <a:r>
                        <a:rPr lang="en-US" sz="1200">
                          <a:effectLst/>
                        </a:rPr>
                        <a:t>Statistic</a:t>
                      </a:r>
                      <a:endParaRPr lang="en-US" sz="1200">
                        <a:effectLst/>
                        <a:latin typeface="Calibri"/>
                        <a:ea typeface="Calibri"/>
                        <a:cs typeface="Times New Roman"/>
                      </a:endParaRPr>
                    </a:p>
                  </a:txBody>
                  <a:tcPr marL="0" marR="0" marT="0" marB="0"/>
                </a:tc>
                <a:tc>
                  <a:txBody>
                    <a:bodyPr/>
                    <a:lstStyle/>
                    <a:p>
                      <a:pPr marL="38100" marR="38100" algn="ctr">
                        <a:lnSpc>
                          <a:spcPts val="1600"/>
                        </a:lnSpc>
                        <a:spcBef>
                          <a:spcPts val="0"/>
                        </a:spcBef>
                        <a:spcAft>
                          <a:spcPts val="0"/>
                        </a:spcAft>
                      </a:pPr>
                      <a:r>
                        <a:rPr lang="en-US" sz="1200" dirty="0" err="1">
                          <a:effectLst/>
                        </a:rPr>
                        <a:t>df</a:t>
                      </a:r>
                      <a:endParaRPr lang="en-US" sz="1200" dirty="0">
                        <a:effectLst/>
                        <a:latin typeface="Calibri"/>
                        <a:ea typeface="Calibri"/>
                        <a:cs typeface="Times New Roman"/>
                      </a:endParaRPr>
                    </a:p>
                  </a:txBody>
                  <a:tcPr marL="0" marR="0" marT="0" marB="0"/>
                </a:tc>
                <a:tc>
                  <a:txBody>
                    <a:bodyPr/>
                    <a:lstStyle/>
                    <a:p>
                      <a:pPr marL="38100" marR="38100" algn="ctr">
                        <a:lnSpc>
                          <a:spcPts val="1600"/>
                        </a:lnSpc>
                        <a:spcBef>
                          <a:spcPts val="0"/>
                        </a:spcBef>
                        <a:spcAft>
                          <a:spcPts val="0"/>
                        </a:spcAft>
                      </a:pPr>
                      <a:r>
                        <a:rPr lang="en-US" sz="1200">
                          <a:effectLst/>
                        </a:rPr>
                        <a:t>Sig.</a:t>
                      </a:r>
                      <a:endParaRPr lang="en-US" sz="1200">
                        <a:effectLst/>
                        <a:latin typeface="Calibri"/>
                        <a:ea typeface="Calibri"/>
                        <a:cs typeface="Times New Roman"/>
                      </a:endParaRPr>
                    </a:p>
                  </a:txBody>
                  <a:tcPr marL="0" marR="0" marT="0" marB="0"/>
                </a:tc>
                <a:tc>
                  <a:txBody>
                    <a:bodyPr/>
                    <a:lstStyle/>
                    <a:p>
                      <a:pPr marL="38100" marR="38100" algn="ctr">
                        <a:lnSpc>
                          <a:spcPts val="1600"/>
                        </a:lnSpc>
                        <a:spcBef>
                          <a:spcPts val="0"/>
                        </a:spcBef>
                        <a:spcAft>
                          <a:spcPts val="0"/>
                        </a:spcAft>
                      </a:pPr>
                      <a:r>
                        <a:rPr lang="en-US" sz="1200">
                          <a:effectLst/>
                        </a:rPr>
                        <a:t>Statistic</a:t>
                      </a:r>
                      <a:endParaRPr lang="en-US" sz="1200">
                        <a:effectLst/>
                        <a:latin typeface="Calibri"/>
                        <a:ea typeface="Calibri"/>
                        <a:cs typeface="Times New Roman"/>
                      </a:endParaRPr>
                    </a:p>
                  </a:txBody>
                  <a:tcPr marL="0" marR="0" marT="0" marB="0"/>
                </a:tc>
                <a:tc>
                  <a:txBody>
                    <a:bodyPr/>
                    <a:lstStyle/>
                    <a:p>
                      <a:pPr marL="38100" marR="38100" algn="ctr">
                        <a:lnSpc>
                          <a:spcPts val="1600"/>
                        </a:lnSpc>
                        <a:spcBef>
                          <a:spcPts val="0"/>
                        </a:spcBef>
                        <a:spcAft>
                          <a:spcPts val="0"/>
                        </a:spcAft>
                      </a:pPr>
                      <a:r>
                        <a:rPr lang="en-US" sz="1200">
                          <a:effectLst/>
                        </a:rPr>
                        <a:t>df</a:t>
                      </a:r>
                      <a:endParaRPr lang="en-US" sz="1200">
                        <a:effectLst/>
                        <a:latin typeface="Calibri"/>
                        <a:ea typeface="Calibri"/>
                        <a:cs typeface="Times New Roman"/>
                      </a:endParaRPr>
                    </a:p>
                  </a:txBody>
                  <a:tcPr marL="0" marR="0" marT="0" marB="0"/>
                </a:tc>
                <a:tc>
                  <a:txBody>
                    <a:bodyPr/>
                    <a:lstStyle/>
                    <a:p>
                      <a:pPr marL="38100" marR="38100" algn="ctr">
                        <a:lnSpc>
                          <a:spcPts val="1600"/>
                        </a:lnSpc>
                        <a:spcBef>
                          <a:spcPts val="0"/>
                        </a:spcBef>
                        <a:spcAft>
                          <a:spcPts val="0"/>
                        </a:spcAft>
                      </a:pPr>
                      <a:r>
                        <a:rPr lang="en-US" sz="1200">
                          <a:effectLst/>
                        </a:rPr>
                        <a:t>Sig.</a:t>
                      </a:r>
                      <a:endParaRPr lang="en-US" sz="1200">
                        <a:effectLst/>
                        <a:latin typeface="Calibri"/>
                        <a:ea typeface="Calibri"/>
                        <a:cs typeface="Times New Roman"/>
                      </a:endParaRPr>
                    </a:p>
                  </a:txBody>
                  <a:tcPr marL="0" marR="0" marT="0" marB="0"/>
                </a:tc>
              </a:tr>
              <a:tr h="342900">
                <a:tc>
                  <a:txBody>
                    <a:bodyPr/>
                    <a:lstStyle/>
                    <a:p>
                      <a:pPr marL="38100" marR="38100">
                        <a:lnSpc>
                          <a:spcPts val="1600"/>
                        </a:lnSpc>
                        <a:spcBef>
                          <a:spcPts val="0"/>
                        </a:spcBef>
                        <a:spcAft>
                          <a:spcPts val="0"/>
                        </a:spcAft>
                      </a:pPr>
                      <a:r>
                        <a:rPr lang="en-US" sz="1200">
                          <a:effectLst/>
                        </a:rPr>
                        <a:t>Standardized Residual</a:t>
                      </a:r>
                      <a:endParaRPr lang="en-US" sz="1200">
                        <a:effectLst/>
                        <a:latin typeface="Calibri"/>
                        <a:ea typeface="Calibri"/>
                        <a:cs typeface="Times New Roman"/>
                      </a:endParaRPr>
                    </a:p>
                  </a:txBody>
                  <a:tcPr marL="0" marR="0" marT="0" marB="0" anchor="ctr"/>
                </a:tc>
                <a:tc>
                  <a:txBody>
                    <a:bodyPr/>
                    <a:lstStyle/>
                    <a:p>
                      <a:pPr marL="38100" marR="38100" algn="r">
                        <a:lnSpc>
                          <a:spcPts val="1600"/>
                        </a:lnSpc>
                        <a:spcBef>
                          <a:spcPts val="0"/>
                        </a:spcBef>
                        <a:spcAft>
                          <a:spcPts val="0"/>
                        </a:spcAft>
                      </a:pPr>
                      <a:r>
                        <a:rPr lang="en-US" sz="1200" dirty="0">
                          <a:effectLst/>
                        </a:rPr>
                        <a:t>.075</a:t>
                      </a:r>
                      <a:endParaRPr lang="en-US" sz="1200" dirty="0">
                        <a:effectLst/>
                        <a:latin typeface="Calibri"/>
                        <a:ea typeface="Calibri"/>
                        <a:cs typeface="Times New Roman"/>
                      </a:endParaRPr>
                    </a:p>
                  </a:txBody>
                  <a:tcPr marL="0" marR="0" marT="0" marB="0"/>
                </a:tc>
                <a:tc>
                  <a:txBody>
                    <a:bodyPr/>
                    <a:lstStyle/>
                    <a:p>
                      <a:pPr marL="38100" marR="38100" algn="r">
                        <a:lnSpc>
                          <a:spcPts val="1600"/>
                        </a:lnSpc>
                        <a:spcBef>
                          <a:spcPts val="0"/>
                        </a:spcBef>
                        <a:spcAft>
                          <a:spcPts val="0"/>
                        </a:spcAft>
                      </a:pPr>
                      <a:r>
                        <a:rPr lang="en-US" sz="1200">
                          <a:effectLst/>
                        </a:rPr>
                        <a:t>50</a:t>
                      </a:r>
                      <a:endParaRPr lang="en-US" sz="1200">
                        <a:effectLst/>
                        <a:latin typeface="Calibri"/>
                        <a:ea typeface="Calibri"/>
                        <a:cs typeface="Times New Roman"/>
                      </a:endParaRPr>
                    </a:p>
                  </a:txBody>
                  <a:tcPr marL="0" marR="0" marT="0" marB="0"/>
                </a:tc>
                <a:tc>
                  <a:txBody>
                    <a:bodyPr/>
                    <a:lstStyle/>
                    <a:p>
                      <a:pPr marL="38100" marR="38100" algn="r">
                        <a:lnSpc>
                          <a:spcPts val="1600"/>
                        </a:lnSpc>
                        <a:spcBef>
                          <a:spcPts val="0"/>
                        </a:spcBef>
                        <a:spcAft>
                          <a:spcPts val="0"/>
                        </a:spcAft>
                      </a:pPr>
                      <a:r>
                        <a:rPr lang="en-US" sz="1200">
                          <a:effectLst/>
                        </a:rPr>
                        <a:t>.200</a:t>
                      </a:r>
                      <a:r>
                        <a:rPr lang="en-US" sz="1200" baseline="30000">
                          <a:effectLst/>
                        </a:rPr>
                        <a:t>*</a:t>
                      </a:r>
                      <a:endParaRPr lang="en-US" sz="1200">
                        <a:effectLst/>
                        <a:latin typeface="Calibri"/>
                        <a:ea typeface="Calibri"/>
                        <a:cs typeface="Times New Roman"/>
                      </a:endParaRPr>
                    </a:p>
                  </a:txBody>
                  <a:tcPr marL="0" marR="0" marT="0" marB="0"/>
                </a:tc>
                <a:tc>
                  <a:txBody>
                    <a:bodyPr/>
                    <a:lstStyle/>
                    <a:p>
                      <a:pPr marL="38100" marR="38100" algn="r">
                        <a:lnSpc>
                          <a:spcPts val="1600"/>
                        </a:lnSpc>
                        <a:spcBef>
                          <a:spcPts val="0"/>
                        </a:spcBef>
                        <a:spcAft>
                          <a:spcPts val="0"/>
                        </a:spcAft>
                      </a:pPr>
                      <a:r>
                        <a:rPr lang="en-US" sz="1200">
                          <a:effectLst/>
                        </a:rPr>
                        <a:t>.982</a:t>
                      </a:r>
                      <a:endParaRPr lang="en-US" sz="1200">
                        <a:effectLst/>
                        <a:latin typeface="Calibri"/>
                        <a:ea typeface="Calibri"/>
                        <a:cs typeface="Times New Roman"/>
                      </a:endParaRPr>
                    </a:p>
                  </a:txBody>
                  <a:tcPr marL="0" marR="0" marT="0" marB="0"/>
                </a:tc>
                <a:tc>
                  <a:txBody>
                    <a:bodyPr/>
                    <a:lstStyle/>
                    <a:p>
                      <a:pPr marL="38100" marR="38100" algn="r">
                        <a:lnSpc>
                          <a:spcPts val="1600"/>
                        </a:lnSpc>
                        <a:spcBef>
                          <a:spcPts val="0"/>
                        </a:spcBef>
                        <a:spcAft>
                          <a:spcPts val="0"/>
                        </a:spcAft>
                      </a:pPr>
                      <a:r>
                        <a:rPr lang="en-US" sz="1200">
                          <a:effectLst/>
                        </a:rPr>
                        <a:t>50</a:t>
                      </a:r>
                      <a:endParaRPr lang="en-US" sz="1200">
                        <a:effectLst/>
                        <a:latin typeface="Calibri"/>
                        <a:ea typeface="Calibri"/>
                        <a:cs typeface="Times New Roman"/>
                      </a:endParaRPr>
                    </a:p>
                  </a:txBody>
                  <a:tcPr marL="0" marR="0" marT="0" marB="0"/>
                </a:tc>
                <a:tc>
                  <a:txBody>
                    <a:bodyPr/>
                    <a:lstStyle/>
                    <a:p>
                      <a:pPr marL="38100" marR="38100" algn="r">
                        <a:lnSpc>
                          <a:spcPts val="1600"/>
                        </a:lnSpc>
                        <a:spcBef>
                          <a:spcPts val="0"/>
                        </a:spcBef>
                        <a:spcAft>
                          <a:spcPts val="0"/>
                        </a:spcAft>
                      </a:pPr>
                      <a:r>
                        <a:rPr lang="en-US" sz="1200">
                          <a:effectLst/>
                        </a:rPr>
                        <a:t>.648</a:t>
                      </a:r>
                      <a:endParaRPr lang="en-US" sz="1200">
                        <a:effectLst/>
                        <a:latin typeface="Calibri"/>
                        <a:ea typeface="Calibri"/>
                        <a:cs typeface="Times New Roman"/>
                      </a:endParaRPr>
                    </a:p>
                  </a:txBody>
                  <a:tcPr marL="0" marR="0" marT="0" marB="0"/>
                </a:tc>
              </a:tr>
              <a:tr h="342900">
                <a:tc gridSpan="7">
                  <a:txBody>
                    <a:bodyPr/>
                    <a:lstStyle/>
                    <a:p>
                      <a:pPr marL="38100" marR="38100">
                        <a:lnSpc>
                          <a:spcPts val="1600"/>
                        </a:lnSpc>
                        <a:spcBef>
                          <a:spcPts val="0"/>
                        </a:spcBef>
                        <a:spcAft>
                          <a:spcPts val="0"/>
                        </a:spcAft>
                      </a:pPr>
                      <a:r>
                        <a:rPr lang="en-US" sz="1200" dirty="0">
                          <a:effectLst/>
                        </a:rPr>
                        <a:t>*. This is a lower bound of the true significance.</a:t>
                      </a:r>
                      <a:endParaRPr lang="en-US" sz="12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2900">
                <a:tc gridSpan="7">
                  <a:txBody>
                    <a:bodyPr/>
                    <a:lstStyle/>
                    <a:p>
                      <a:pPr marL="38100" marR="38100">
                        <a:lnSpc>
                          <a:spcPts val="1600"/>
                        </a:lnSpc>
                        <a:spcBef>
                          <a:spcPts val="0"/>
                        </a:spcBef>
                        <a:spcAft>
                          <a:spcPts val="0"/>
                        </a:spcAft>
                      </a:pPr>
                      <a:r>
                        <a:rPr lang="en-US" sz="1200" dirty="0">
                          <a:effectLst/>
                        </a:rPr>
                        <a:t>a. </a:t>
                      </a:r>
                      <a:r>
                        <a:rPr lang="en-US" sz="1200" dirty="0" err="1">
                          <a:effectLst/>
                        </a:rPr>
                        <a:t>Lilliefors</a:t>
                      </a:r>
                      <a:r>
                        <a:rPr lang="en-US" sz="1200" dirty="0">
                          <a:effectLst/>
                        </a:rPr>
                        <a:t> Significance Correction</a:t>
                      </a:r>
                      <a:endParaRPr lang="en-US" sz="1200" dirty="0">
                        <a:effectLst/>
                        <a:latin typeface="Calibri"/>
                        <a:ea typeface="Calibri"/>
                        <a:cs typeface="Times New Roman"/>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030163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909066"/>
            <a:ext cx="7620000" cy="954107"/>
          </a:xfrm>
          <a:prstGeom prst="rect">
            <a:avLst/>
          </a:prstGeom>
          <a:noFill/>
        </p:spPr>
        <p:txBody>
          <a:bodyPr wrap="square" rtlCol="0">
            <a:spAutoFit/>
          </a:bodyPr>
          <a:lstStyle/>
          <a:p>
            <a:r>
              <a:rPr lang="sr-Latn-RS" sz="2800" dirty="0" smtClean="0">
                <a:latin typeface="Calibri" pitchFamily="34" charset="0"/>
              </a:rPr>
              <a:t>Takođe sa grafičkih prikaza možemo zaključiti da se radi o normalnoj raspodeli residuala.</a:t>
            </a:r>
            <a:endParaRPr lang="en-US" sz="2800" dirty="0">
              <a:latin typeface="Calibri" pitchFamily="34"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3680460" cy="2943225"/>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95400"/>
            <a:ext cx="3810000" cy="2943225"/>
          </a:xfrm>
          <a:prstGeom prst="rect">
            <a:avLst/>
          </a:prstGeom>
          <a:noFill/>
          <a:ln>
            <a:noFill/>
          </a:ln>
        </p:spPr>
      </p:pic>
    </p:spTree>
    <p:extLst>
      <p:ext uri="{BB962C8B-B14F-4D97-AF65-F5344CB8AC3E}">
        <p14:creationId xmlns:p14="http://schemas.microsoft.com/office/powerpoint/2010/main" val="781493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Durban-Watson-</a:t>
            </a:r>
            <a:r>
              <a:rPr lang="en-US" dirty="0" err="1"/>
              <a:t>ov</a:t>
            </a:r>
            <a:r>
              <a:rPr lang="en-US" dirty="0"/>
              <a:t> test</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7282728" cy="197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462" t="40655" r="63184" b="49721"/>
          <a:stretch/>
        </p:blipFill>
        <p:spPr bwMode="auto">
          <a:xfrm>
            <a:off x="304800" y="4038600"/>
            <a:ext cx="3729252" cy="1654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724400" y="4038600"/>
            <a:ext cx="4114800" cy="2031325"/>
          </a:xfrm>
          <a:prstGeom prst="rect">
            <a:avLst/>
          </a:prstGeom>
          <a:noFill/>
        </p:spPr>
        <p:txBody>
          <a:bodyPr wrap="square" rtlCol="0">
            <a:spAutoFit/>
          </a:bodyPr>
          <a:lstStyle/>
          <a:p>
            <a:r>
              <a:rPr lang="en-US" dirty="0" err="1" smtClean="0"/>
              <a:t>Za</a:t>
            </a:r>
            <a:r>
              <a:rPr lang="en-US" dirty="0" smtClean="0"/>
              <a:t> n</a:t>
            </a:r>
            <a:r>
              <a:rPr lang="sr-Latn-RS" dirty="0" smtClean="0"/>
              <a:t>=50 i k=3 (broj parametra)  iz tabele dobijamo da je donja i gornja granica za Durban Watsonov test : 1.245 1.491. Kako je nasa  vrednost veća od gornje granice možemo reći da je nije autokorelacija.</a:t>
            </a:r>
            <a:endParaRPr lang="en-US" dirty="0"/>
          </a:p>
        </p:txBody>
      </p:sp>
    </p:spTree>
    <p:extLst>
      <p:ext uri="{BB962C8B-B14F-4D97-AF65-F5344CB8AC3E}">
        <p14:creationId xmlns:p14="http://schemas.microsoft.com/office/powerpoint/2010/main" val="33783834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296</TotalTime>
  <Words>894</Words>
  <Application>Microsoft Office PowerPoint</Application>
  <PresentationFormat>On-screen Show (4:3)</PresentationFormat>
  <Paragraphs>115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Verve</vt:lpstr>
      <vt:lpstr>Procedure za proveru ispunjenosti predpostavke višestrukog linearnog modela </vt:lpstr>
      <vt:lpstr>Residuali</vt:lpstr>
      <vt:lpstr>PowerPoint Presentation</vt:lpstr>
      <vt:lpstr>PowerPoint Presentation</vt:lpstr>
      <vt:lpstr>Studentized residuals </vt:lpstr>
      <vt:lpstr>PowerPoint Presentation</vt:lpstr>
      <vt:lpstr>Standardized residuals </vt:lpstr>
      <vt:lpstr>PowerPoint Presentation</vt:lpstr>
      <vt:lpstr>Durban-Watson-ov test</vt:lpstr>
      <vt:lpstr>PowerPoint Presentation</vt:lpstr>
      <vt:lpstr>PowerPoint Presentation</vt:lpstr>
      <vt:lpstr>Korelacija između promenljivih</vt:lpstr>
      <vt:lpstr>PowerPoint Presentation</vt:lpstr>
      <vt:lpstr>Korelacija zadata matrično</vt:lpstr>
      <vt:lpstr>PowerPoint Presentation</vt:lpstr>
      <vt:lpstr>Homoskedericnost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Procedure za proveru ispunjenosti predpostavke visestrukog linearnog modela</dc:title>
  <dc:creator>svetlana markovic</dc:creator>
  <cp:lastModifiedBy>Marija</cp:lastModifiedBy>
  <cp:revision>31</cp:revision>
  <dcterms:created xsi:type="dcterms:W3CDTF">2006-08-16T00:00:00Z</dcterms:created>
  <dcterms:modified xsi:type="dcterms:W3CDTF">2015-06-08T17:33:13Z</dcterms:modified>
</cp:coreProperties>
</file>