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 id="2147484104" r:id="rId2"/>
    <p:sldMasterId id="2147484116" r:id="rId3"/>
  </p:sldMasterIdLst>
  <p:notesMasterIdLst>
    <p:notesMasterId r:id="rId36"/>
  </p:notesMasterIdLst>
  <p:sldIdLst>
    <p:sldId id="256" r:id="rId4"/>
    <p:sldId id="257" r:id="rId5"/>
    <p:sldId id="258" r:id="rId6"/>
    <p:sldId id="259" r:id="rId7"/>
    <p:sldId id="260" r:id="rId8"/>
    <p:sldId id="282" r:id="rId9"/>
    <p:sldId id="261" r:id="rId10"/>
    <p:sldId id="262" r:id="rId11"/>
    <p:sldId id="264" r:id="rId12"/>
    <p:sldId id="263" r:id="rId13"/>
    <p:sldId id="265" r:id="rId14"/>
    <p:sldId id="269" r:id="rId15"/>
    <p:sldId id="266" r:id="rId16"/>
    <p:sldId id="267" r:id="rId17"/>
    <p:sldId id="268" r:id="rId18"/>
    <p:sldId id="270" r:id="rId19"/>
    <p:sldId id="271" r:id="rId20"/>
    <p:sldId id="272" r:id="rId21"/>
    <p:sldId id="286" r:id="rId22"/>
    <p:sldId id="288" r:id="rId23"/>
    <p:sldId id="289" r:id="rId24"/>
    <p:sldId id="290" r:id="rId25"/>
    <p:sldId id="291" r:id="rId26"/>
    <p:sldId id="273" r:id="rId27"/>
    <p:sldId id="274" r:id="rId28"/>
    <p:sldId id="275" r:id="rId29"/>
    <p:sldId id="276" r:id="rId30"/>
    <p:sldId id="281" r:id="rId31"/>
    <p:sldId id="277" r:id="rId32"/>
    <p:sldId id="278" r:id="rId33"/>
    <p:sldId id="279" r:id="rId34"/>
    <p:sldId id="28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EFE"/>
    <a:srgbClr val="E8EB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88" autoAdjust="0"/>
    <p:restoredTop sz="94624" autoAdjust="0"/>
  </p:normalViewPr>
  <p:slideViewPr>
    <p:cSldViewPr>
      <p:cViewPr>
        <p:scale>
          <a:sx n="77" d="100"/>
          <a:sy n="77" d="100"/>
        </p:scale>
        <p:origin x="-1194"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D7E25D-5282-4ADB-B6D3-521CFC9D5166}" type="datetimeFigureOut">
              <a:rPr lang="en-US" smtClean="0"/>
              <a:pPr/>
              <a:t>4/6/2015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5F8B24-F236-4D05-84F8-CDEF00DAAAAD}" type="slidenum">
              <a:rPr lang="en-US" smtClean="0"/>
              <a:pPr/>
              <a:t>‹#›</a:t>
            </a:fld>
            <a:endParaRPr lang="en-US"/>
          </a:p>
        </p:txBody>
      </p:sp>
    </p:spTree>
    <p:extLst>
      <p:ext uri="{BB962C8B-B14F-4D97-AF65-F5344CB8AC3E}">
        <p14:creationId xmlns:p14="http://schemas.microsoft.com/office/powerpoint/2010/main" val="253662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8B24-F236-4D05-84F8-CDEF00DAAAAD}" type="slidenum">
              <a:rPr lang="en-US" smtClean="0"/>
              <a:pPr/>
              <a:t>7</a:t>
            </a:fld>
            <a:endParaRPr lang="en-US"/>
          </a:p>
        </p:txBody>
      </p:sp>
    </p:spTree>
    <p:extLst>
      <p:ext uri="{BB962C8B-B14F-4D97-AF65-F5344CB8AC3E}">
        <p14:creationId xmlns:p14="http://schemas.microsoft.com/office/powerpoint/2010/main" val="103829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F8B24-F236-4D05-84F8-CDEF00DAAAAD}" type="slidenum">
              <a:rPr lang="en-US" smtClean="0"/>
              <a:pPr/>
              <a:t>9</a:t>
            </a:fld>
            <a:endParaRPr lang="en-US"/>
          </a:p>
        </p:txBody>
      </p:sp>
    </p:spTree>
    <p:extLst>
      <p:ext uri="{BB962C8B-B14F-4D97-AF65-F5344CB8AC3E}">
        <p14:creationId xmlns:p14="http://schemas.microsoft.com/office/powerpoint/2010/main" val="1102533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F8B24-F236-4D05-84F8-CDEF00DAAAAD}" type="slidenum">
              <a:rPr lang="en-US" smtClean="0"/>
              <a:pPr/>
              <a:t>12</a:t>
            </a:fld>
            <a:endParaRPr lang="en-US"/>
          </a:p>
        </p:txBody>
      </p:sp>
    </p:spTree>
    <p:extLst>
      <p:ext uri="{BB962C8B-B14F-4D97-AF65-F5344CB8AC3E}">
        <p14:creationId xmlns:p14="http://schemas.microsoft.com/office/powerpoint/2010/main" val="374272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DB6DE9-BD41-42B9-AAD1-252538185D81}" type="datetimeFigureOut">
              <a:rPr lang="en-US" smtClean="0"/>
              <a:pPr/>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F7E5D-2CE9-4CD5-88D2-2E1FD60176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B6DE9-BD41-42B9-AAD1-252538185D81}" type="datetimeFigureOut">
              <a:rPr lang="en-US" smtClean="0"/>
              <a:pPr/>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F7E5D-2CE9-4CD5-88D2-2E1FD60176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B6DE9-BD41-42B9-AAD1-252538185D81}" type="datetimeFigureOut">
              <a:rPr lang="en-US" smtClean="0"/>
              <a:pPr/>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F7E5D-2CE9-4CD5-88D2-2E1FD601763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030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966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5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261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501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325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173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11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B6DE9-BD41-42B9-AAD1-252538185D81}" type="datetimeFigureOut">
              <a:rPr lang="en-US" smtClean="0"/>
              <a:pPr/>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F7E5D-2CE9-4CD5-88D2-2E1FD601763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70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995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280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357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576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339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72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309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962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53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DB6DE9-BD41-42B9-AAD1-252538185D81}" type="datetimeFigureOut">
              <a:rPr lang="en-US" smtClean="0"/>
              <a:pPr/>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F7E5D-2CE9-4CD5-88D2-2E1FD601763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710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577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992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00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DB6DE9-BD41-42B9-AAD1-252538185D81}" type="datetimeFigureOut">
              <a:rPr lang="en-US" smtClean="0"/>
              <a:pPr/>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F7E5D-2CE9-4CD5-88D2-2E1FD60176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DB6DE9-BD41-42B9-AAD1-252538185D81}" type="datetimeFigureOut">
              <a:rPr lang="en-US" smtClean="0"/>
              <a:pPr/>
              <a:t>4/6/2015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EF7E5D-2CE9-4CD5-88D2-2E1FD60176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DB6DE9-BD41-42B9-AAD1-252538185D81}" type="datetimeFigureOut">
              <a:rPr lang="en-US" smtClean="0"/>
              <a:pPr/>
              <a:t>4/6/2015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EF7E5D-2CE9-4CD5-88D2-2E1FD60176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B6DE9-BD41-42B9-AAD1-252538185D81}" type="datetimeFigureOut">
              <a:rPr lang="en-US" smtClean="0"/>
              <a:pPr/>
              <a:t>4/6/2015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EF7E5D-2CE9-4CD5-88D2-2E1FD60176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B6DE9-BD41-42B9-AAD1-252538185D81}" type="datetimeFigureOut">
              <a:rPr lang="en-US" smtClean="0"/>
              <a:pPr/>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F7E5D-2CE9-4CD5-88D2-2E1FD60176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B6DE9-BD41-42B9-AAD1-252538185D81}" type="datetimeFigureOut">
              <a:rPr lang="en-US" smtClean="0"/>
              <a:pPr/>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F7E5D-2CE9-4CD5-88D2-2E1FD60176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alpha val="4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B6DE9-BD41-42B9-AAD1-252538185D81}" type="datetimeFigureOut">
              <a:rPr lang="en-US" smtClean="0"/>
              <a:pPr/>
              <a:t>4/6/2015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7E5D-2CE9-4CD5-88D2-2E1FD60176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alpha val="4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08040"/>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alpha val="4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B6DE9-BD41-42B9-AAD1-252538185D81}"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7E5D-2CE9-4CD5-88D2-2E1FD60176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367055"/>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772400" cy="1447799"/>
          </a:xfrm>
          <a:solidFill>
            <a:srgbClr val="FCFEFE"/>
          </a:solidFill>
          <a:ln>
            <a:solidFill>
              <a:schemeClr val="accent1"/>
            </a:solidFill>
          </a:ln>
          <a:effectLst>
            <a:outerShdw blurRad="50800" dist="38100" dir="8100000" algn="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r>
              <a:rPr lang="sr-Latn-RS" dirty="0" smtClean="0"/>
              <a:t>Procedura za korelacionu analizu</a:t>
            </a:r>
            <a:endParaRPr lang="en-US" dirty="0"/>
          </a:p>
        </p:txBody>
      </p:sp>
      <p:sp>
        <p:nvSpPr>
          <p:cNvPr id="3" name="Subtitle 2"/>
          <p:cNvSpPr>
            <a:spLocks noGrp="1"/>
          </p:cNvSpPr>
          <p:nvPr>
            <p:ph type="subTitle" idx="1"/>
          </p:nvPr>
        </p:nvSpPr>
        <p:spPr>
          <a:xfrm>
            <a:off x="2971800" y="3048000"/>
            <a:ext cx="3200400" cy="1447800"/>
          </a:xfrm>
        </p:spPr>
        <p:txBody>
          <a:bodyPr>
            <a:normAutofit/>
          </a:bodyPr>
          <a:lstStyle/>
          <a:p>
            <a:r>
              <a:rPr lang="sr-Latn-RS" sz="2400" dirty="0" smtClean="0">
                <a:solidFill>
                  <a:schemeClr val="tx1"/>
                </a:solidFill>
              </a:rPr>
              <a:t>Anica Kostić, 64/2011</a:t>
            </a:r>
          </a:p>
          <a:p>
            <a:r>
              <a:rPr lang="sr-Latn-RS" sz="2400" dirty="0" smtClean="0">
                <a:solidFill>
                  <a:schemeClr val="tx1"/>
                </a:solidFill>
              </a:rPr>
              <a:t>Olja Latinović, 15/2011</a:t>
            </a:r>
          </a:p>
          <a:p>
            <a:r>
              <a:rPr lang="sr-Latn-RS" sz="2400" dirty="0" smtClean="0">
                <a:solidFill>
                  <a:schemeClr val="tx1"/>
                </a:solidFill>
              </a:rPr>
              <a:t>Milan Krstić, 182/2011</a:t>
            </a:r>
            <a:endParaRPr lang="en-US" sz="2400" dirty="0">
              <a:solidFill>
                <a:schemeClr val="tx1"/>
              </a:solidFill>
            </a:endParaRPr>
          </a:p>
        </p:txBody>
      </p:sp>
      <p:sp>
        <p:nvSpPr>
          <p:cNvPr id="4" name="TextBox 3"/>
          <p:cNvSpPr txBox="1"/>
          <p:nvPr/>
        </p:nvSpPr>
        <p:spPr>
          <a:xfrm>
            <a:off x="3124200" y="5486400"/>
            <a:ext cx="3733800" cy="338554"/>
          </a:xfrm>
          <a:prstGeom prst="rect">
            <a:avLst/>
          </a:prstGeom>
          <a:noFill/>
        </p:spPr>
        <p:txBody>
          <a:bodyPr wrap="square" rtlCol="0">
            <a:spAutoFit/>
          </a:bodyPr>
          <a:lstStyle/>
          <a:p>
            <a:r>
              <a:rPr lang="sr-Latn-RS" sz="1600" dirty="0" smtClean="0"/>
              <a:t>Matematički fakultet, Beograd</a:t>
            </a:r>
            <a:endParaRPr lang="en-US" sz="1600" dirty="0"/>
          </a:p>
        </p:txBody>
      </p:sp>
      <p:sp>
        <p:nvSpPr>
          <p:cNvPr id="6" name="TextBox 5"/>
          <p:cNvSpPr txBox="1"/>
          <p:nvPr/>
        </p:nvSpPr>
        <p:spPr>
          <a:xfrm>
            <a:off x="3886200" y="5943600"/>
            <a:ext cx="1141659" cy="338554"/>
          </a:xfrm>
          <a:prstGeom prst="rect">
            <a:avLst/>
          </a:prstGeom>
          <a:noFill/>
        </p:spPr>
        <p:txBody>
          <a:bodyPr wrap="none" rtlCol="0">
            <a:spAutoFit/>
          </a:bodyPr>
          <a:lstStyle/>
          <a:p>
            <a:r>
              <a:rPr lang="sr-Latn-RS" sz="1600" dirty="0" smtClean="0"/>
              <a:t>April, 2015.</a:t>
            </a:r>
            <a:endParaRPr lang="en-US" sz="1600" dirty="0"/>
          </a:p>
        </p:txBody>
      </p:sp>
    </p:spTree>
    <p:extLst>
      <p:ext uri="{BB962C8B-B14F-4D97-AF65-F5344CB8AC3E}">
        <p14:creationId xmlns:p14="http://schemas.microsoft.com/office/powerpoint/2010/main" val="238435243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09800" y="2819400"/>
            <a:ext cx="4482711" cy="3681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 y="381000"/>
            <a:ext cx="8001000" cy="2523768"/>
          </a:xfrm>
          <a:prstGeom prst="rect">
            <a:avLst/>
          </a:prstGeom>
          <a:noFill/>
        </p:spPr>
        <p:txBody>
          <a:bodyPr wrap="square" rtlCol="0">
            <a:spAutoFit/>
          </a:bodyPr>
          <a:lstStyle/>
          <a:p>
            <a:pPr marL="285750" indent="-285750">
              <a:buFont typeface="Arial" pitchFamily="34" charset="0"/>
              <a:buChar char="•"/>
            </a:pPr>
            <a:r>
              <a:rPr lang="en-US" sz="2800" dirty="0" smtClean="0"/>
              <a:t>P</a:t>
            </a:r>
            <a:r>
              <a:rPr lang="sr-Latn-RS" sz="2800" dirty="0" smtClean="0"/>
              <a:t>retpostavili smo da postoji veza između  sadašnje i početne plate zaposlenog koju </a:t>
            </a:r>
            <a:r>
              <a:rPr lang="en-US" sz="2800" dirty="0" err="1" smtClean="0"/>
              <a:t>proveravamo</a:t>
            </a:r>
            <a:r>
              <a:rPr lang="en-US" sz="2800" dirty="0" smtClean="0"/>
              <a:t> </a:t>
            </a:r>
            <a:r>
              <a:rPr lang="sr-Latn-RS" sz="2800" dirty="0" smtClean="0"/>
              <a:t>pomoću dijagrama raspršenosti</a:t>
            </a:r>
          </a:p>
          <a:p>
            <a:pPr marL="285750" indent="-285750">
              <a:buFont typeface="Arial" pitchFamily="34" charset="0"/>
              <a:buChar char="•"/>
            </a:pPr>
            <a:r>
              <a:rPr lang="sr-Latn-RS" sz="2800" dirty="0" smtClean="0"/>
              <a:t>Na osnovu grafika možemo da pretpostavimo da je veza između ovih obeležja linearna i pozitivna</a:t>
            </a:r>
          </a:p>
          <a:p>
            <a:endParaRPr lang="en-US" dirty="0"/>
          </a:p>
        </p:txBody>
      </p:sp>
    </p:spTree>
    <p:extLst>
      <p:ext uri="{BB962C8B-B14F-4D97-AF65-F5344CB8AC3E}">
        <p14:creationId xmlns:p14="http://schemas.microsoft.com/office/powerpoint/2010/main" val="2583758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5268078"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 y="533400"/>
            <a:ext cx="7924800" cy="1384995"/>
          </a:xfrm>
          <a:prstGeom prst="rect">
            <a:avLst/>
          </a:prstGeom>
          <a:noFill/>
        </p:spPr>
        <p:txBody>
          <a:bodyPr wrap="square" rtlCol="0">
            <a:spAutoFit/>
          </a:bodyPr>
          <a:lstStyle/>
          <a:p>
            <a:pPr marL="457200" indent="-457200">
              <a:buFont typeface="Arial" panose="020B0604020202020204" pitchFamily="34" charset="0"/>
              <a:buChar char="•"/>
            </a:pPr>
            <a:r>
              <a:rPr lang="sr-Latn-RS" sz="2800" dirty="0" smtClean="0"/>
              <a:t>Veza između radnog iskustva i starosti takođe podseća na linearnu  iako nije mali broj starijih radnika sa malo iskustva</a:t>
            </a:r>
            <a:endParaRPr lang="en-US" sz="2400" dirty="0"/>
          </a:p>
        </p:txBody>
      </p:sp>
    </p:spTree>
    <p:extLst>
      <p:ext uri="{BB962C8B-B14F-4D97-AF65-F5344CB8AC3E}">
        <p14:creationId xmlns:p14="http://schemas.microsoft.com/office/powerpoint/2010/main" val="4231960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txBody>
          <a:bodyPr/>
          <a:lstStyle/>
          <a:p>
            <a:r>
              <a:rPr lang="sr-Latn-RS" dirty="0" smtClean="0"/>
              <a:t>Koeficijenti korelacije</a:t>
            </a:r>
            <a:endParaRPr lang="en-US" dirty="0"/>
          </a:p>
        </p:txBody>
      </p:sp>
      <p:sp>
        <p:nvSpPr>
          <p:cNvPr id="3" name="Content Placeholder 2"/>
          <p:cNvSpPr>
            <a:spLocks noGrp="1"/>
          </p:cNvSpPr>
          <p:nvPr>
            <p:ph idx="1"/>
          </p:nvPr>
        </p:nvSpPr>
        <p:spPr>
          <a:xfrm>
            <a:off x="685800" y="1417638"/>
            <a:ext cx="8001000" cy="4906962"/>
          </a:xfrm>
          <a:noFill/>
          <a:ln>
            <a:noFill/>
          </a:ln>
          <a:effectLst>
            <a:outerShdw dist="23000" sx="1000" sy="1000" rotWithShape="0">
              <a:srgbClr val="000000"/>
            </a:outerShdw>
          </a:effectLst>
        </p:spPr>
        <p:style>
          <a:lnRef idx="1">
            <a:schemeClr val="accent2"/>
          </a:lnRef>
          <a:fillRef idx="3">
            <a:schemeClr val="accent2"/>
          </a:fillRef>
          <a:effectRef idx="2">
            <a:schemeClr val="accent2"/>
          </a:effectRef>
          <a:fontRef idx="minor">
            <a:schemeClr val="lt1"/>
          </a:fontRef>
        </p:style>
        <p:txBody>
          <a:bodyPr>
            <a:normAutofit/>
          </a:bodyPr>
          <a:lstStyle/>
          <a:p>
            <a:pPr marL="0" indent="0">
              <a:buNone/>
            </a:pPr>
            <a:r>
              <a:rPr lang="en-US" sz="2800" dirty="0" smtClean="0">
                <a:solidFill>
                  <a:schemeClr val="tx1"/>
                </a:solidFill>
              </a:rPr>
              <a:t>U SPSS-u </a:t>
            </a:r>
            <a:r>
              <a:rPr lang="en-US" sz="2800" dirty="0" err="1" smtClean="0">
                <a:solidFill>
                  <a:schemeClr val="tx1"/>
                </a:solidFill>
              </a:rPr>
              <a:t>korelaciju</a:t>
            </a:r>
            <a:r>
              <a:rPr lang="en-US" sz="2800" dirty="0" smtClean="0">
                <a:solidFill>
                  <a:schemeClr val="tx1"/>
                </a:solidFill>
              </a:rPr>
              <a:t> </a:t>
            </a:r>
            <a:r>
              <a:rPr lang="en-US" sz="2800" dirty="0" err="1" smtClean="0">
                <a:solidFill>
                  <a:schemeClr val="tx1"/>
                </a:solidFill>
              </a:rPr>
              <a:t>možemo</a:t>
            </a:r>
            <a:r>
              <a:rPr lang="en-US" sz="2800" dirty="0" smtClean="0">
                <a:solidFill>
                  <a:schemeClr val="tx1"/>
                </a:solidFill>
              </a:rPr>
              <a:t> </a:t>
            </a:r>
            <a:r>
              <a:rPr lang="en-US" sz="2800" dirty="0" err="1" smtClean="0">
                <a:solidFill>
                  <a:schemeClr val="tx1"/>
                </a:solidFill>
              </a:rPr>
              <a:t>ispitivati</a:t>
            </a:r>
            <a:r>
              <a:rPr lang="en-US" sz="2800" dirty="0" smtClean="0">
                <a:solidFill>
                  <a:schemeClr val="tx1"/>
                </a:solidFill>
              </a:rPr>
              <a:t> </a:t>
            </a:r>
            <a:r>
              <a:rPr lang="en-US" sz="2800" dirty="0" err="1" smtClean="0">
                <a:solidFill>
                  <a:schemeClr val="tx1"/>
                </a:solidFill>
              </a:rPr>
              <a:t>pomoću</a:t>
            </a:r>
            <a:r>
              <a:rPr lang="en-US" sz="2800" dirty="0" smtClean="0">
                <a:solidFill>
                  <a:schemeClr val="tx1"/>
                </a:solidFill>
              </a:rPr>
              <a:t> tri </a:t>
            </a:r>
            <a:r>
              <a:rPr lang="en-US" sz="2800" dirty="0" err="1" smtClean="0">
                <a:solidFill>
                  <a:schemeClr val="tx1"/>
                </a:solidFill>
              </a:rPr>
              <a:t>koeficijenta</a:t>
            </a:r>
            <a:r>
              <a:rPr lang="en-US" sz="2800" dirty="0" smtClean="0">
                <a:solidFill>
                  <a:schemeClr val="tx1"/>
                </a:solidFill>
              </a:rPr>
              <a:t>:</a:t>
            </a:r>
            <a:br>
              <a:rPr lang="en-US" sz="2800" dirty="0" smtClean="0">
                <a:solidFill>
                  <a:schemeClr val="tx1"/>
                </a:solidFill>
              </a:rPr>
            </a:br>
            <a:endParaRPr lang="en-US" sz="2800" dirty="0" smtClean="0">
              <a:solidFill>
                <a:schemeClr val="tx1"/>
              </a:solidFill>
            </a:endParaRPr>
          </a:p>
          <a:p>
            <a:r>
              <a:rPr lang="en-US" sz="2800" dirty="0" err="1" smtClean="0">
                <a:solidFill>
                  <a:schemeClr val="tx1"/>
                </a:solidFill>
              </a:rPr>
              <a:t>Pirsonov</a:t>
            </a:r>
            <a:endParaRPr lang="en-US" sz="2800" dirty="0" smtClean="0">
              <a:solidFill>
                <a:schemeClr val="tx1"/>
              </a:solidFill>
            </a:endParaRPr>
          </a:p>
          <a:p>
            <a:r>
              <a:rPr lang="en-US" sz="2800" dirty="0" err="1" smtClean="0">
                <a:solidFill>
                  <a:schemeClr val="tx1"/>
                </a:solidFill>
              </a:rPr>
              <a:t>Spirmanov</a:t>
            </a:r>
            <a:endParaRPr lang="en-US" sz="2800" dirty="0" smtClean="0">
              <a:solidFill>
                <a:schemeClr val="tx1"/>
              </a:solidFill>
            </a:endParaRPr>
          </a:p>
          <a:p>
            <a:r>
              <a:rPr lang="en-US" sz="2800" dirty="0" err="1" smtClean="0">
                <a:solidFill>
                  <a:schemeClr val="tx1"/>
                </a:solidFill>
              </a:rPr>
              <a:t>Kendalov</a:t>
            </a:r>
            <a:r>
              <a:rPr lang="en-US" sz="2800" dirty="0" smtClean="0">
                <a:solidFill>
                  <a:schemeClr val="tx1"/>
                </a:solidFill>
              </a:rPr>
              <a:t> tau-b</a:t>
            </a:r>
            <a:br>
              <a:rPr lang="en-US" sz="2800" dirty="0" smtClean="0">
                <a:solidFill>
                  <a:schemeClr val="tx1"/>
                </a:solidFill>
              </a:rPr>
            </a:br>
            <a:endParaRPr lang="sr-Latn-RS" sz="2800" dirty="0" smtClean="0">
              <a:solidFill>
                <a:schemeClr val="tx1"/>
              </a:solidFill>
            </a:endParaRPr>
          </a:p>
        </p:txBody>
      </p:sp>
    </p:spTree>
    <p:extLst>
      <p:ext uri="{BB962C8B-B14F-4D97-AF65-F5344CB8AC3E}">
        <p14:creationId xmlns:p14="http://schemas.microsoft.com/office/powerpoint/2010/main" val="3330680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smtClean="0"/>
              <a:t>Pirsonov koeficijent korelacije</a:t>
            </a:r>
            <a:endParaRPr lang="en-US" dirty="0"/>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457200" y="1600200"/>
                <a:ext cx="8229600" cy="4953000"/>
              </a:xfrm>
            </p:spPr>
            <p:txBody>
              <a:bodyPr>
                <a:normAutofit fontScale="55000" lnSpcReduction="20000"/>
              </a:bodyPr>
              <a:lstStyle/>
              <a:p>
                <a:r>
                  <a:rPr lang="en-US" sz="3800" dirty="0" smtClean="0"/>
                  <a:t>Koristi se </a:t>
                </a:r>
                <a:r>
                  <a:rPr lang="en-US" sz="3800" dirty="0" err="1" smtClean="0"/>
                  <a:t>za</a:t>
                </a:r>
                <a:r>
                  <a:rPr lang="en-US" sz="3800" dirty="0" smtClean="0"/>
                  <a:t> </a:t>
                </a:r>
                <a:r>
                  <a:rPr lang="en-US" sz="3800" dirty="0" err="1" smtClean="0"/>
                  <a:t>ispitivanje</a:t>
                </a:r>
                <a:r>
                  <a:rPr lang="en-US" sz="3800" dirty="0" smtClean="0"/>
                  <a:t> </a:t>
                </a:r>
                <a:r>
                  <a:rPr lang="en-US" sz="3800" dirty="0" err="1" smtClean="0"/>
                  <a:t>stepena</a:t>
                </a:r>
                <a:r>
                  <a:rPr lang="en-US" sz="3800" dirty="0" smtClean="0"/>
                  <a:t> </a:t>
                </a:r>
                <a:r>
                  <a:rPr lang="en-US" sz="3800" dirty="0" err="1" smtClean="0"/>
                  <a:t>linearne</a:t>
                </a:r>
                <a:r>
                  <a:rPr lang="en-US" sz="3800" dirty="0" smtClean="0"/>
                  <a:t> </a:t>
                </a:r>
                <a:r>
                  <a:rPr lang="en-US" sz="3800" dirty="0" err="1" smtClean="0"/>
                  <a:t>veze</a:t>
                </a:r>
                <a:r>
                  <a:rPr lang="en-US" sz="3800" dirty="0" smtClean="0"/>
                  <a:t> </a:t>
                </a:r>
                <a:r>
                  <a:rPr lang="en-US" sz="3800" dirty="0" err="1" smtClean="0"/>
                  <a:t>između</a:t>
                </a:r>
                <a:r>
                  <a:rPr lang="en-US" sz="3800" dirty="0" smtClean="0"/>
                  <a:t> </a:t>
                </a:r>
                <a:r>
                  <a:rPr lang="en-US" sz="3800" dirty="0" err="1" smtClean="0"/>
                  <a:t>dve</a:t>
                </a:r>
                <a:r>
                  <a:rPr lang="en-US" sz="3800" dirty="0" smtClean="0"/>
                  <a:t> </a:t>
                </a:r>
                <a:r>
                  <a:rPr lang="en-US" sz="3800" dirty="0" err="1" smtClean="0"/>
                  <a:t>numeričke</a:t>
                </a:r>
                <a:r>
                  <a:rPr lang="en-US" sz="3800" dirty="0" smtClean="0"/>
                  <a:t> </a:t>
                </a:r>
                <a:r>
                  <a:rPr lang="en-US" sz="3800" dirty="0" err="1" smtClean="0"/>
                  <a:t>promenljive</a:t>
                </a:r>
                <a:r>
                  <a:rPr lang="en-US" sz="3800" dirty="0" smtClean="0"/>
                  <a:t> </a:t>
                </a:r>
                <a:r>
                  <a:rPr lang="en-US" sz="3800" dirty="0" err="1" smtClean="0"/>
                  <a:t>sa</a:t>
                </a:r>
                <a:r>
                  <a:rPr lang="en-US" sz="3800" dirty="0" smtClean="0"/>
                  <a:t> </a:t>
                </a:r>
                <a:r>
                  <a:rPr lang="en-US" sz="3800" dirty="0" err="1" smtClean="0"/>
                  <a:t>normalnom</a:t>
                </a:r>
                <a:r>
                  <a:rPr lang="en-US" sz="3800" dirty="0" smtClean="0"/>
                  <a:t> </a:t>
                </a:r>
                <a:r>
                  <a:rPr lang="en-US" sz="3800" dirty="0" err="1" smtClean="0"/>
                  <a:t>raspodelom</a:t>
                </a:r>
                <a:endParaRPr lang="en-US" sz="3800" dirty="0" smtClean="0"/>
              </a:p>
              <a:p>
                <a:r>
                  <a:rPr lang="en-US" sz="3800" dirty="0" err="1" smtClean="0"/>
                  <a:t>Pirsonov</a:t>
                </a:r>
                <a:r>
                  <a:rPr lang="en-US" sz="3800" dirty="0" smtClean="0"/>
                  <a:t> </a:t>
                </a:r>
                <a:r>
                  <a:rPr lang="en-US" sz="3800" dirty="0" err="1" smtClean="0"/>
                  <a:t>koeficijent</a:t>
                </a:r>
                <a:r>
                  <a:rPr lang="en-US" sz="3800" dirty="0" smtClean="0"/>
                  <a:t> </a:t>
                </a:r>
                <a:r>
                  <a:rPr lang="en-US" sz="3800" dirty="0" err="1" smtClean="0"/>
                  <a:t>računa</a:t>
                </a:r>
                <a:r>
                  <a:rPr lang="en-US" sz="3800" dirty="0" smtClean="0"/>
                  <a:t> se </a:t>
                </a:r>
                <a:r>
                  <a:rPr lang="en-US" sz="3800" dirty="0" err="1" smtClean="0"/>
                  <a:t>po</a:t>
                </a:r>
                <a:r>
                  <a:rPr lang="en-US" sz="3800" dirty="0" smtClean="0"/>
                  <a:t> </a:t>
                </a:r>
                <a:r>
                  <a:rPr lang="en-US" sz="3800" dirty="0" err="1" smtClean="0"/>
                  <a:t>formuli</a:t>
                </a:r>
                <a:r>
                  <a:rPr lang="en-US" sz="3800" dirty="0" smtClean="0"/>
                  <a:t/>
                </a:r>
                <a:br>
                  <a:rPr lang="en-US" sz="3800" dirty="0" smtClean="0"/>
                </a:br>
                <a:r>
                  <a:rPr lang="en-US" sz="3800" dirty="0" smtClean="0"/>
                  <a:t/>
                </a:r>
                <a:br>
                  <a:rPr lang="en-US" sz="3800" dirty="0" smtClean="0"/>
                </a:br>
                <a14:m>
                  <m:oMath xmlns:m="http://schemas.openxmlformats.org/officeDocument/2006/math">
                    <m:r>
                      <a:rPr lang="en-US" sz="3800" b="0" i="1" smtClean="0">
                        <a:latin typeface="Cambria Math" panose="02040503050406030204" pitchFamily="18" charset="0"/>
                      </a:rPr>
                      <m:t>𝑟</m:t>
                    </m:r>
                    <m:r>
                      <a:rPr lang="en-US" sz="3800" b="0" i="1" smtClean="0">
                        <a:latin typeface="Cambria Math" panose="02040503050406030204" pitchFamily="18" charset="0"/>
                      </a:rPr>
                      <m:t>=</m:t>
                    </m:r>
                    <m:f>
                      <m:fPr>
                        <m:ctrlPr>
                          <a:rPr lang="en-US" sz="3800" b="0" i="1" smtClean="0">
                            <a:latin typeface="Cambria Math"/>
                          </a:rPr>
                        </m:ctrlPr>
                      </m:fPr>
                      <m:num>
                        <m:nary>
                          <m:naryPr>
                            <m:chr m:val="∑"/>
                            <m:ctrlPr>
                              <a:rPr lang="en-US" sz="3800" b="0" i="1" smtClean="0">
                                <a:latin typeface="Cambria Math"/>
                              </a:rPr>
                            </m:ctrlPr>
                          </m:naryPr>
                          <m:sub>
                            <m:r>
                              <m:rPr>
                                <m:brk m:alnAt="23"/>
                              </m:rPr>
                              <a:rPr lang="en-US" sz="3800" b="0" i="1" smtClean="0">
                                <a:latin typeface="Cambria Math" panose="02040503050406030204" pitchFamily="18" charset="0"/>
                              </a:rPr>
                              <m:t>𝑖</m:t>
                            </m:r>
                            <m:r>
                              <a:rPr lang="en-US" sz="3800" b="0" i="1" smtClean="0">
                                <a:latin typeface="Cambria Math" panose="02040503050406030204" pitchFamily="18" charset="0"/>
                              </a:rPr>
                              <m:t>=1</m:t>
                            </m:r>
                          </m:sub>
                          <m:sup>
                            <m:r>
                              <a:rPr lang="en-US" sz="3800" b="0" i="1" smtClean="0">
                                <a:latin typeface="Cambria Math" panose="02040503050406030204" pitchFamily="18" charset="0"/>
                              </a:rPr>
                              <m:t>𝑁</m:t>
                            </m:r>
                          </m:sup>
                          <m:e>
                            <m:r>
                              <a:rPr lang="en-US" sz="3800" b="0" i="1" smtClean="0">
                                <a:latin typeface="Cambria Math" panose="02040503050406030204" pitchFamily="18" charset="0"/>
                              </a:rPr>
                              <m:t>(</m:t>
                            </m:r>
                            <m:sSub>
                              <m:sSubPr>
                                <m:ctrlPr>
                                  <a:rPr lang="en-US" sz="3800" b="0" i="1" smtClean="0">
                                    <a:latin typeface="Cambria Math"/>
                                  </a:rPr>
                                </m:ctrlPr>
                              </m:sSubPr>
                              <m:e>
                                <m:r>
                                  <a:rPr lang="en-US" sz="3800" b="0" i="1" smtClean="0">
                                    <a:latin typeface="Cambria Math" panose="02040503050406030204" pitchFamily="18" charset="0"/>
                                  </a:rPr>
                                  <m:t>𝑥</m:t>
                                </m:r>
                              </m:e>
                              <m:sub>
                                <m:r>
                                  <a:rPr lang="en-US" sz="3800" b="0" i="1" smtClean="0">
                                    <a:latin typeface="Cambria Math" panose="02040503050406030204" pitchFamily="18" charset="0"/>
                                  </a:rPr>
                                  <m:t>𝑖</m:t>
                                </m:r>
                              </m:sub>
                            </m:sSub>
                            <m:r>
                              <a:rPr lang="en-US" sz="3800" b="0" i="1" smtClean="0">
                                <a:latin typeface="Cambria Math" panose="02040503050406030204" pitchFamily="18" charset="0"/>
                              </a:rPr>
                              <m:t>−</m:t>
                            </m:r>
                            <m:sSub>
                              <m:sSubPr>
                                <m:ctrlPr>
                                  <a:rPr lang="en-US" sz="3800" b="0" i="1" smtClean="0">
                                    <a:latin typeface="Cambria Math"/>
                                  </a:rPr>
                                </m:ctrlPr>
                              </m:sSubPr>
                              <m:e>
                                <m:acc>
                                  <m:accPr>
                                    <m:chr m:val="̅"/>
                                    <m:ctrlPr>
                                      <a:rPr lang="en-US" sz="3800" b="0" i="1" smtClean="0">
                                        <a:latin typeface="Cambria Math"/>
                                      </a:rPr>
                                    </m:ctrlPr>
                                  </m:accPr>
                                  <m:e>
                                    <m:r>
                                      <a:rPr lang="en-US" sz="3800" b="0" i="1" smtClean="0">
                                        <a:latin typeface="Cambria Math" panose="02040503050406030204" pitchFamily="18" charset="0"/>
                                      </a:rPr>
                                      <m:t>𝑥</m:t>
                                    </m:r>
                                  </m:e>
                                </m:acc>
                              </m:e>
                              <m:sub>
                                <m:r>
                                  <a:rPr lang="en-US" sz="3800" b="0" i="1" smtClean="0">
                                    <a:latin typeface="Cambria Math" panose="02040503050406030204" pitchFamily="18" charset="0"/>
                                  </a:rPr>
                                  <m:t>𝑁</m:t>
                                </m:r>
                              </m:sub>
                            </m:sSub>
                            <m:r>
                              <a:rPr lang="en-US" sz="3800" b="0" i="1" smtClean="0">
                                <a:latin typeface="Cambria Math" panose="02040503050406030204" pitchFamily="18" charset="0"/>
                              </a:rPr>
                              <m:t>)(</m:t>
                            </m:r>
                            <m:sSub>
                              <m:sSubPr>
                                <m:ctrlPr>
                                  <a:rPr lang="en-US" sz="3800" b="0" i="1" smtClean="0">
                                    <a:latin typeface="Cambria Math"/>
                                  </a:rPr>
                                </m:ctrlPr>
                              </m:sSubPr>
                              <m:e>
                                <m:r>
                                  <a:rPr lang="en-US" sz="3800" b="0" i="1" smtClean="0">
                                    <a:latin typeface="Cambria Math" panose="02040503050406030204" pitchFamily="18" charset="0"/>
                                  </a:rPr>
                                  <m:t>𝑦</m:t>
                                </m:r>
                              </m:e>
                              <m:sub>
                                <m:r>
                                  <a:rPr lang="en-US" sz="3800" b="0" i="1" smtClean="0">
                                    <a:latin typeface="Cambria Math" panose="02040503050406030204" pitchFamily="18" charset="0"/>
                                  </a:rPr>
                                  <m:t>𝑖</m:t>
                                </m:r>
                              </m:sub>
                            </m:sSub>
                            <m:r>
                              <a:rPr lang="en-US" sz="3800" b="0" i="1" smtClean="0">
                                <a:latin typeface="Cambria Math" panose="02040503050406030204" pitchFamily="18" charset="0"/>
                              </a:rPr>
                              <m:t>−</m:t>
                            </m:r>
                            <m:sSub>
                              <m:sSubPr>
                                <m:ctrlPr>
                                  <a:rPr lang="en-US" sz="3800" b="0" i="1" smtClean="0">
                                    <a:latin typeface="Cambria Math"/>
                                  </a:rPr>
                                </m:ctrlPr>
                              </m:sSubPr>
                              <m:e>
                                <m:acc>
                                  <m:accPr>
                                    <m:chr m:val="̅"/>
                                    <m:ctrlPr>
                                      <a:rPr lang="en-US" sz="3800" b="0" i="1" smtClean="0">
                                        <a:latin typeface="Cambria Math"/>
                                      </a:rPr>
                                    </m:ctrlPr>
                                  </m:accPr>
                                  <m:e>
                                    <m:r>
                                      <a:rPr lang="en-US" sz="3800" b="0" i="1" smtClean="0">
                                        <a:latin typeface="Cambria Math" panose="02040503050406030204" pitchFamily="18" charset="0"/>
                                      </a:rPr>
                                      <m:t>𝑦</m:t>
                                    </m:r>
                                  </m:e>
                                </m:acc>
                              </m:e>
                              <m:sub>
                                <m:r>
                                  <a:rPr lang="en-US" sz="3800" b="0" i="1" smtClean="0">
                                    <a:latin typeface="Cambria Math" panose="02040503050406030204" pitchFamily="18" charset="0"/>
                                  </a:rPr>
                                  <m:t>𝑁</m:t>
                                </m:r>
                              </m:sub>
                            </m:sSub>
                            <m:r>
                              <a:rPr lang="en-US" sz="3800" b="0" i="1" smtClean="0">
                                <a:latin typeface="Cambria Math" panose="02040503050406030204" pitchFamily="18" charset="0"/>
                              </a:rPr>
                              <m:t>)</m:t>
                            </m:r>
                          </m:e>
                        </m:nary>
                      </m:num>
                      <m:den>
                        <m:rad>
                          <m:radPr>
                            <m:degHide m:val="on"/>
                            <m:ctrlPr>
                              <a:rPr lang="en-US" sz="3800" b="0" i="1" smtClean="0">
                                <a:latin typeface="Cambria Math"/>
                              </a:rPr>
                            </m:ctrlPr>
                          </m:radPr>
                          <m:deg/>
                          <m:e>
                            <m:nary>
                              <m:naryPr>
                                <m:chr m:val="∑"/>
                                <m:ctrlPr>
                                  <a:rPr lang="en-US" sz="3800" i="1">
                                    <a:latin typeface="Cambria Math"/>
                                  </a:rPr>
                                </m:ctrlPr>
                              </m:naryPr>
                              <m:sub>
                                <m:r>
                                  <m:rPr>
                                    <m:brk m:alnAt="23"/>
                                  </m:rPr>
                                  <a:rPr lang="en-US" sz="3800" i="1">
                                    <a:latin typeface="Cambria Math" panose="02040503050406030204" pitchFamily="18" charset="0"/>
                                  </a:rPr>
                                  <m:t>𝑖</m:t>
                                </m:r>
                                <m:r>
                                  <a:rPr lang="en-US" sz="3800" i="1">
                                    <a:latin typeface="Cambria Math" panose="02040503050406030204" pitchFamily="18" charset="0"/>
                                  </a:rPr>
                                  <m:t>=1</m:t>
                                </m:r>
                              </m:sub>
                              <m:sup>
                                <m:r>
                                  <a:rPr lang="en-US" sz="3800" i="1">
                                    <a:latin typeface="Cambria Math" panose="02040503050406030204" pitchFamily="18" charset="0"/>
                                  </a:rPr>
                                  <m:t>𝑁</m:t>
                                </m:r>
                              </m:sup>
                              <m:e>
                                <m:sSup>
                                  <m:sSupPr>
                                    <m:ctrlPr>
                                      <a:rPr lang="en-US" sz="3800" b="0" i="1" smtClean="0">
                                        <a:latin typeface="Cambria Math"/>
                                      </a:rPr>
                                    </m:ctrlPr>
                                  </m:sSupPr>
                                  <m:e>
                                    <m:d>
                                      <m:dPr>
                                        <m:ctrlPr>
                                          <a:rPr lang="en-US" sz="3800" i="1">
                                            <a:latin typeface="Cambria Math"/>
                                          </a:rPr>
                                        </m:ctrlPr>
                                      </m:dPr>
                                      <m:e>
                                        <m:sSub>
                                          <m:sSubPr>
                                            <m:ctrlPr>
                                              <a:rPr lang="en-US" sz="3800" i="1">
                                                <a:latin typeface="Cambria Math"/>
                                              </a:rPr>
                                            </m:ctrlPr>
                                          </m:sSubPr>
                                          <m:e>
                                            <m:r>
                                              <a:rPr lang="en-US" sz="3800" i="1">
                                                <a:latin typeface="Cambria Math" panose="02040503050406030204" pitchFamily="18" charset="0"/>
                                              </a:rPr>
                                              <m:t>𝑥</m:t>
                                            </m:r>
                                          </m:e>
                                          <m:sub>
                                            <m:r>
                                              <a:rPr lang="en-US" sz="3800" i="1">
                                                <a:latin typeface="Cambria Math" panose="02040503050406030204" pitchFamily="18" charset="0"/>
                                              </a:rPr>
                                              <m:t>𝑖</m:t>
                                            </m:r>
                                          </m:sub>
                                        </m:sSub>
                                        <m:r>
                                          <a:rPr lang="en-US" sz="3800" i="1">
                                            <a:latin typeface="Cambria Math" panose="02040503050406030204" pitchFamily="18" charset="0"/>
                                          </a:rPr>
                                          <m:t>−</m:t>
                                        </m:r>
                                        <m:sSub>
                                          <m:sSubPr>
                                            <m:ctrlPr>
                                              <a:rPr lang="en-US" sz="3800" i="1">
                                                <a:latin typeface="Cambria Math"/>
                                              </a:rPr>
                                            </m:ctrlPr>
                                          </m:sSubPr>
                                          <m:e>
                                            <m:acc>
                                              <m:accPr>
                                                <m:chr m:val="̅"/>
                                                <m:ctrlPr>
                                                  <a:rPr lang="en-US" sz="3800" i="1">
                                                    <a:latin typeface="Cambria Math"/>
                                                  </a:rPr>
                                                </m:ctrlPr>
                                              </m:accPr>
                                              <m:e>
                                                <m:r>
                                                  <a:rPr lang="en-US" sz="3800" i="1">
                                                    <a:latin typeface="Cambria Math" panose="02040503050406030204" pitchFamily="18" charset="0"/>
                                                  </a:rPr>
                                                  <m:t>𝑥</m:t>
                                                </m:r>
                                              </m:e>
                                            </m:acc>
                                          </m:e>
                                          <m:sub>
                                            <m:r>
                                              <a:rPr lang="en-US" sz="3800" i="1">
                                                <a:latin typeface="Cambria Math" panose="02040503050406030204" pitchFamily="18" charset="0"/>
                                              </a:rPr>
                                              <m:t>𝑁</m:t>
                                            </m:r>
                                          </m:sub>
                                        </m:sSub>
                                      </m:e>
                                    </m:d>
                                  </m:e>
                                  <m:sup>
                                    <m:r>
                                      <a:rPr lang="en-US" sz="3800" b="0" i="1" smtClean="0">
                                        <a:latin typeface="Cambria Math"/>
                                      </a:rPr>
                                      <m:t>2</m:t>
                                    </m:r>
                                  </m:sup>
                                </m:sSup>
                              </m:e>
                            </m:nary>
                          </m:e>
                        </m:rad>
                        <m:rad>
                          <m:radPr>
                            <m:degHide m:val="on"/>
                            <m:ctrlPr>
                              <a:rPr lang="en-US" sz="3800" b="0" i="1" smtClean="0">
                                <a:latin typeface="Cambria Math"/>
                              </a:rPr>
                            </m:ctrlPr>
                          </m:radPr>
                          <m:deg/>
                          <m:e>
                            <m:nary>
                              <m:naryPr>
                                <m:chr m:val="∑"/>
                                <m:ctrlPr>
                                  <a:rPr lang="en-US" sz="3800" i="1">
                                    <a:latin typeface="Cambria Math"/>
                                  </a:rPr>
                                </m:ctrlPr>
                              </m:naryPr>
                              <m:sub>
                                <m:r>
                                  <m:rPr>
                                    <m:brk m:alnAt="23"/>
                                  </m:rPr>
                                  <a:rPr lang="en-US" sz="3800" i="1">
                                    <a:latin typeface="Cambria Math" panose="02040503050406030204" pitchFamily="18" charset="0"/>
                                  </a:rPr>
                                  <m:t>𝑖</m:t>
                                </m:r>
                                <m:r>
                                  <a:rPr lang="en-US" sz="3800" i="1">
                                    <a:latin typeface="Cambria Math" panose="02040503050406030204" pitchFamily="18" charset="0"/>
                                  </a:rPr>
                                  <m:t>=1</m:t>
                                </m:r>
                              </m:sub>
                              <m:sup>
                                <m:r>
                                  <a:rPr lang="en-US" sz="3800" i="1">
                                    <a:latin typeface="Cambria Math" panose="02040503050406030204" pitchFamily="18" charset="0"/>
                                  </a:rPr>
                                  <m:t>𝑁</m:t>
                                </m:r>
                              </m:sup>
                              <m:e>
                                <m:sSup>
                                  <m:sSupPr>
                                    <m:ctrlPr>
                                      <a:rPr lang="en-US" sz="3800" b="0" i="1" smtClean="0">
                                        <a:latin typeface="Cambria Math"/>
                                      </a:rPr>
                                    </m:ctrlPr>
                                  </m:sSupPr>
                                  <m:e>
                                    <m:d>
                                      <m:dPr>
                                        <m:ctrlPr>
                                          <a:rPr lang="en-US" sz="3800" i="1">
                                            <a:latin typeface="Cambria Math"/>
                                          </a:rPr>
                                        </m:ctrlPr>
                                      </m:dPr>
                                      <m:e>
                                        <m:sSub>
                                          <m:sSubPr>
                                            <m:ctrlPr>
                                              <a:rPr lang="en-US" sz="3800" i="1">
                                                <a:latin typeface="Cambria Math"/>
                                              </a:rPr>
                                            </m:ctrlPr>
                                          </m:sSubPr>
                                          <m:e>
                                            <m:r>
                                              <a:rPr lang="en-US" sz="3800" i="1">
                                                <a:latin typeface="Cambria Math" panose="02040503050406030204" pitchFamily="18" charset="0"/>
                                              </a:rPr>
                                              <m:t>𝑦</m:t>
                                            </m:r>
                                          </m:e>
                                          <m:sub>
                                            <m:r>
                                              <a:rPr lang="en-US" sz="3800" i="1">
                                                <a:latin typeface="Cambria Math" panose="02040503050406030204" pitchFamily="18" charset="0"/>
                                              </a:rPr>
                                              <m:t>𝑖</m:t>
                                            </m:r>
                                          </m:sub>
                                        </m:sSub>
                                        <m:r>
                                          <a:rPr lang="en-US" sz="3800" i="1">
                                            <a:latin typeface="Cambria Math" panose="02040503050406030204" pitchFamily="18" charset="0"/>
                                          </a:rPr>
                                          <m:t>−</m:t>
                                        </m:r>
                                        <m:sSub>
                                          <m:sSubPr>
                                            <m:ctrlPr>
                                              <a:rPr lang="en-US" sz="3800" i="1">
                                                <a:latin typeface="Cambria Math"/>
                                              </a:rPr>
                                            </m:ctrlPr>
                                          </m:sSubPr>
                                          <m:e>
                                            <m:acc>
                                              <m:accPr>
                                                <m:chr m:val="̅"/>
                                                <m:ctrlPr>
                                                  <a:rPr lang="en-US" sz="3800" i="1">
                                                    <a:latin typeface="Cambria Math"/>
                                                  </a:rPr>
                                                </m:ctrlPr>
                                              </m:accPr>
                                              <m:e>
                                                <m:r>
                                                  <a:rPr lang="en-US" sz="3800" i="1">
                                                    <a:latin typeface="Cambria Math" panose="02040503050406030204" pitchFamily="18" charset="0"/>
                                                  </a:rPr>
                                                  <m:t>𝑦</m:t>
                                                </m:r>
                                              </m:e>
                                            </m:acc>
                                          </m:e>
                                          <m:sub>
                                            <m:r>
                                              <a:rPr lang="en-US" sz="3800" i="1">
                                                <a:latin typeface="Cambria Math" panose="02040503050406030204" pitchFamily="18" charset="0"/>
                                              </a:rPr>
                                              <m:t>𝑁</m:t>
                                            </m:r>
                                          </m:sub>
                                        </m:sSub>
                                      </m:e>
                                    </m:d>
                                  </m:e>
                                  <m:sup>
                                    <m:r>
                                      <a:rPr lang="en-US" sz="3800" b="0" i="1" smtClean="0">
                                        <a:latin typeface="Cambria Math"/>
                                      </a:rPr>
                                      <m:t>2</m:t>
                                    </m:r>
                                  </m:sup>
                                </m:sSup>
                              </m:e>
                            </m:nary>
                          </m:e>
                        </m:rad>
                      </m:den>
                    </m:f>
                  </m:oMath>
                </a14:m>
                <a:r>
                  <a:rPr lang="en-US" sz="3800" dirty="0" smtClean="0"/>
                  <a:t/>
                </a:r>
                <a:br>
                  <a:rPr lang="en-US" sz="3800" dirty="0" smtClean="0"/>
                </a:br>
                <a:endParaRPr lang="en-US" sz="3800" dirty="0" smtClean="0"/>
              </a:p>
              <a:p>
                <a:endParaRPr lang="en-US" sz="3800" dirty="0" smtClean="0"/>
              </a:p>
              <a:p>
                <a:r>
                  <a:rPr lang="en-US" sz="3800" dirty="0" err="1" smtClean="0"/>
                  <a:t>Za</a:t>
                </a:r>
                <a:r>
                  <a:rPr lang="en-US" sz="3800" dirty="0" smtClean="0"/>
                  <a:t> </a:t>
                </a:r>
                <a:r>
                  <a:rPr lang="en-US" sz="3800" dirty="0" err="1" smtClean="0"/>
                  <a:t>ocenu</a:t>
                </a:r>
                <a:r>
                  <a:rPr lang="en-US" sz="3800" dirty="0" smtClean="0"/>
                  <a:t> </a:t>
                </a:r>
                <a:r>
                  <a:rPr lang="en-US" sz="3800" dirty="0" err="1" smtClean="0"/>
                  <a:t>linearnog</a:t>
                </a:r>
                <a:r>
                  <a:rPr lang="en-US" sz="3800" dirty="0" smtClean="0"/>
                  <a:t> </a:t>
                </a:r>
                <a:r>
                  <a:rPr lang="en-US" sz="3800" dirty="0" err="1" smtClean="0"/>
                  <a:t>modela</a:t>
                </a:r>
                <a:r>
                  <a:rPr lang="en-US" sz="3800" dirty="0" smtClean="0"/>
                  <a:t> </a:t>
                </a:r>
                <a:r>
                  <a:rPr lang="en-US" sz="3800" dirty="0" err="1" smtClean="0"/>
                  <a:t>često</a:t>
                </a:r>
                <a:r>
                  <a:rPr lang="en-US" sz="3800" dirty="0" smtClean="0"/>
                  <a:t> se </a:t>
                </a:r>
                <a:r>
                  <a:rPr lang="en-US" sz="3800" dirty="0" err="1" smtClean="0"/>
                  <a:t>koristi</a:t>
                </a:r>
                <a:r>
                  <a:rPr lang="en-US" sz="3800" dirty="0" smtClean="0"/>
                  <a:t> </a:t>
                </a:r>
                <a:r>
                  <a:rPr lang="en-US" sz="3800" dirty="0" err="1" smtClean="0"/>
                  <a:t>i</a:t>
                </a:r>
                <a:r>
                  <a:rPr lang="en-US" sz="3800" dirty="0" smtClean="0"/>
                  <a:t> </a:t>
                </a:r>
                <a:r>
                  <a:rPr lang="en-US" sz="3800" dirty="0" err="1" smtClean="0"/>
                  <a:t>koeficijent</a:t>
                </a:r>
                <a:r>
                  <a:rPr lang="en-US" sz="3800" dirty="0" smtClean="0"/>
                  <a:t> </a:t>
                </a:r>
                <a:r>
                  <a:rPr lang="en-US" sz="3800" dirty="0" err="1" smtClean="0"/>
                  <a:t>determinacije</a:t>
                </a:r>
                <a:r>
                  <a:rPr lang="en-US" sz="3800" dirty="0" smtClean="0"/>
                  <a:t/>
                </a:r>
                <a:br>
                  <a:rPr lang="en-US" sz="3800" dirty="0" smtClean="0"/>
                </a:br>
                <a:r>
                  <a:rPr lang="en-US" sz="3800" dirty="0" smtClean="0"/>
                  <a:t/>
                </a:r>
                <a:br>
                  <a:rPr lang="en-US" sz="3800" dirty="0" smtClean="0"/>
                </a:br>
                <a14:m>
                  <m:oMath xmlns:m="http://schemas.openxmlformats.org/officeDocument/2006/math">
                    <m:sSup>
                      <m:sSupPr>
                        <m:ctrlPr>
                          <a:rPr lang="en-US" sz="3800" b="0" i="1" smtClean="0">
                            <a:latin typeface="Cambria Math"/>
                          </a:rPr>
                        </m:ctrlPr>
                      </m:sSupPr>
                      <m:e>
                        <m:r>
                          <a:rPr lang="en-US" sz="3800" b="0" i="1" smtClean="0">
                            <a:latin typeface="Cambria Math" panose="02040503050406030204" pitchFamily="18" charset="0"/>
                          </a:rPr>
                          <m:t>𝑅</m:t>
                        </m:r>
                      </m:e>
                      <m:sup>
                        <m:r>
                          <a:rPr lang="en-US" sz="3800" b="0" i="1" smtClean="0">
                            <a:latin typeface="Cambria Math" panose="02040503050406030204" pitchFamily="18" charset="0"/>
                          </a:rPr>
                          <m:t>2</m:t>
                        </m:r>
                      </m:sup>
                    </m:sSup>
                    <m:r>
                      <a:rPr lang="en-US" sz="3800" b="0" i="1" smtClean="0">
                        <a:latin typeface="Cambria Math" panose="02040503050406030204" pitchFamily="18" charset="0"/>
                      </a:rPr>
                      <m:t>=1−</m:t>
                    </m:r>
                    <m:f>
                      <m:fPr>
                        <m:ctrlPr>
                          <a:rPr lang="en-US" sz="3800" b="0" i="1" smtClean="0">
                            <a:latin typeface="Cambria Math"/>
                          </a:rPr>
                        </m:ctrlPr>
                      </m:fPr>
                      <m:num>
                        <m:nary>
                          <m:naryPr>
                            <m:chr m:val="∑"/>
                            <m:ctrlPr>
                              <a:rPr lang="en-US" sz="3800" b="0" i="1" smtClean="0">
                                <a:latin typeface="Cambria Math"/>
                              </a:rPr>
                            </m:ctrlPr>
                          </m:naryPr>
                          <m:sub>
                            <m:r>
                              <m:rPr>
                                <m:brk m:alnAt="23"/>
                              </m:rPr>
                              <a:rPr lang="en-US" sz="3800" b="0" i="1" smtClean="0">
                                <a:latin typeface="Cambria Math" panose="02040503050406030204" pitchFamily="18" charset="0"/>
                              </a:rPr>
                              <m:t>𝑖</m:t>
                            </m:r>
                            <m:r>
                              <a:rPr lang="en-US" sz="3800" b="0" i="1" smtClean="0">
                                <a:latin typeface="Cambria Math" panose="02040503050406030204" pitchFamily="18" charset="0"/>
                              </a:rPr>
                              <m:t>=1</m:t>
                            </m:r>
                          </m:sub>
                          <m:sup>
                            <m:r>
                              <a:rPr lang="en-US" sz="3800" b="0" i="1" smtClean="0">
                                <a:latin typeface="Cambria Math" panose="02040503050406030204" pitchFamily="18" charset="0"/>
                              </a:rPr>
                              <m:t>𝑁</m:t>
                            </m:r>
                          </m:sup>
                          <m:e>
                            <m:sSup>
                              <m:sSupPr>
                                <m:ctrlPr>
                                  <a:rPr lang="en-US" sz="3800" b="0" i="1" smtClean="0">
                                    <a:latin typeface="Cambria Math"/>
                                  </a:rPr>
                                </m:ctrlPr>
                              </m:sSupPr>
                              <m:e>
                                <m:d>
                                  <m:dPr>
                                    <m:ctrlPr>
                                      <a:rPr lang="en-US" sz="3800" b="0" i="1" smtClean="0">
                                        <a:latin typeface="Cambria Math"/>
                                      </a:rPr>
                                    </m:ctrlPr>
                                  </m:dPr>
                                  <m:e>
                                    <m:sSub>
                                      <m:sSubPr>
                                        <m:ctrlPr>
                                          <a:rPr lang="en-US" sz="3800" b="0" i="1" smtClean="0">
                                            <a:latin typeface="Cambria Math"/>
                                          </a:rPr>
                                        </m:ctrlPr>
                                      </m:sSubPr>
                                      <m:e>
                                        <m:r>
                                          <a:rPr lang="en-US" sz="3800" b="0" i="1" smtClean="0">
                                            <a:latin typeface="Cambria Math" panose="02040503050406030204" pitchFamily="18" charset="0"/>
                                          </a:rPr>
                                          <m:t>𝑦</m:t>
                                        </m:r>
                                      </m:e>
                                      <m:sub>
                                        <m:r>
                                          <a:rPr lang="en-US" sz="3800" b="0" i="1" smtClean="0">
                                            <a:latin typeface="Cambria Math" panose="02040503050406030204" pitchFamily="18" charset="0"/>
                                          </a:rPr>
                                          <m:t>𝑖</m:t>
                                        </m:r>
                                      </m:sub>
                                    </m:sSub>
                                    <m:r>
                                      <a:rPr lang="en-US" sz="3800" b="0" i="1" smtClean="0">
                                        <a:latin typeface="Cambria Math" panose="02040503050406030204" pitchFamily="18" charset="0"/>
                                      </a:rPr>
                                      <m:t>−</m:t>
                                    </m:r>
                                    <m:sSub>
                                      <m:sSubPr>
                                        <m:ctrlPr>
                                          <a:rPr lang="en-US" sz="3800" b="0" i="1" smtClean="0">
                                            <a:latin typeface="Cambria Math"/>
                                          </a:rPr>
                                        </m:ctrlPr>
                                      </m:sSubPr>
                                      <m:e>
                                        <m:acc>
                                          <m:accPr>
                                            <m:chr m:val="̂"/>
                                            <m:ctrlPr>
                                              <a:rPr lang="en-US" sz="3800" b="0" i="1" smtClean="0">
                                                <a:latin typeface="Cambria Math"/>
                                              </a:rPr>
                                            </m:ctrlPr>
                                          </m:accPr>
                                          <m:e>
                                            <m:r>
                                              <a:rPr lang="en-US" sz="3800" b="0" i="1" smtClean="0">
                                                <a:latin typeface="Cambria Math" panose="02040503050406030204" pitchFamily="18" charset="0"/>
                                              </a:rPr>
                                              <m:t>𝑦</m:t>
                                            </m:r>
                                          </m:e>
                                        </m:acc>
                                      </m:e>
                                      <m:sub>
                                        <m:r>
                                          <a:rPr lang="en-US" sz="3800" b="0" i="1" smtClean="0">
                                            <a:latin typeface="Cambria Math" panose="02040503050406030204" pitchFamily="18" charset="0"/>
                                          </a:rPr>
                                          <m:t>𝑖</m:t>
                                        </m:r>
                                      </m:sub>
                                    </m:sSub>
                                  </m:e>
                                </m:d>
                              </m:e>
                              <m:sup>
                                <m:r>
                                  <a:rPr lang="en-US" sz="3800" b="0" i="1" smtClean="0">
                                    <a:latin typeface="Cambria Math" panose="02040503050406030204" pitchFamily="18" charset="0"/>
                                  </a:rPr>
                                  <m:t>2</m:t>
                                </m:r>
                              </m:sup>
                            </m:sSup>
                          </m:e>
                        </m:nary>
                      </m:num>
                      <m:den>
                        <m:nary>
                          <m:naryPr>
                            <m:chr m:val="∑"/>
                            <m:ctrlPr>
                              <a:rPr lang="en-US" sz="3800" b="0" i="1" smtClean="0">
                                <a:latin typeface="Cambria Math"/>
                              </a:rPr>
                            </m:ctrlPr>
                          </m:naryPr>
                          <m:sub>
                            <m:r>
                              <m:rPr>
                                <m:brk m:alnAt="23"/>
                              </m:rPr>
                              <a:rPr lang="en-US" sz="3800" b="0" i="1" smtClean="0">
                                <a:latin typeface="Cambria Math" panose="02040503050406030204" pitchFamily="18" charset="0"/>
                              </a:rPr>
                              <m:t>𝑖</m:t>
                            </m:r>
                            <m:r>
                              <a:rPr lang="en-US" sz="3800" b="0" i="1" smtClean="0">
                                <a:latin typeface="Cambria Math" panose="02040503050406030204" pitchFamily="18" charset="0"/>
                              </a:rPr>
                              <m:t>=1</m:t>
                            </m:r>
                          </m:sub>
                          <m:sup>
                            <m:r>
                              <a:rPr lang="en-US" sz="3800" b="0" i="1" smtClean="0">
                                <a:latin typeface="Cambria Math" panose="02040503050406030204" pitchFamily="18" charset="0"/>
                              </a:rPr>
                              <m:t>𝑁</m:t>
                            </m:r>
                          </m:sup>
                          <m:e>
                            <m:sSup>
                              <m:sSupPr>
                                <m:ctrlPr>
                                  <a:rPr lang="en-US" sz="3800" b="0" i="1" smtClean="0">
                                    <a:latin typeface="Cambria Math"/>
                                  </a:rPr>
                                </m:ctrlPr>
                              </m:sSupPr>
                              <m:e>
                                <m:d>
                                  <m:dPr>
                                    <m:ctrlPr>
                                      <a:rPr lang="en-US" sz="3800" i="1">
                                        <a:latin typeface="Cambria Math"/>
                                      </a:rPr>
                                    </m:ctrlPr>
                                  </m:dPr>
                                  <m:e>
                                    <m:sSub>
                                      <m:sSubPr>
                                        <m:ctrlPr>
                                          <a:rPr lang="en-US" sz="3800" i="1">
                                            <a:latin typeface="Cambria Math"/>
                                          </a:rPr>
                                        </m:ctrlPr>
                                      </m:sSubPr>
                                      <m:e>
                                        <m:r>
                                          <a:rPr lang="en-US" sz="3800" i="1">
                                            <a:latin typeface="Cambria Math" panose="02040503050406030204" pitchFamily="18" charset="0"/>
                                          </a:rPr>
                                          <m:t>𝑦</m:t>
                                        </m:r>
                                      </m:e>
                                      <m:sub>
                                        <m:r>
                                          <a:rPr lang="en-US" sz="3800" i="1">
                                            <a:latin typeface="Cambria Math" panose="02040503050406030204" pitchFamily="18" charset="0"/>
                                          </a:rPr>
                                          <m:t>𝑖</m:t>
                                        </m:r>
                                      </m:sub>
                                    </m:sSub>
                                    <m:r>
                                      <a:rPr lang="en-US" sz="3800" i="1">
                                        <a:latin typeface="Cambria Math" panose="02040503050406030204" pitchFamily="18" charset="0"/>
                                      </a:rPr>
                                      <m:t>−</m:t>
                                    </m:r>
                                    <m:sSub>
                                      <m:sSubPr>
                                        <m:ctrlPr>
                                          <a:rPr lang="en-US" sz="3800" i="1">
                                            <a:latin typeface="Cambria Math"/>
                                          </a:rPr>
                                        </m:ctrlPr>
                                      </m:sSubPr>
                                      <m:e>
                                        <m:acc>
                                          <m:accPr>
                                            <m:chr m:val="̅"/>
                                            <m:ctrlPr>
                                              <a:rPr lang="en-US" sz="3800" i="1">
                                                <a:latin typeface="Cambria Math"/>
                                              </a:rPr>
                                            </m:ctrlPr>
                                          </m:accPr>
                                          <m:e>
                                            <m:r>
                                              <a:rPr lang="en-US" sz="3800" i="1">
                                                <a:latin typeface="Cambria Math" panose="02040503050406030204" pitchFamily="18" charset="0"/>
                                              </a:rPr>
                                              <m:t>𝑦</m:t>
                                            </m:r>
                                          </m:e>
                                        </m:acc>
                                      </m:e>
                                      <m:sub>
                                        <m:r>
                                          <a:rPr lang="en-US" sz="3800" i="1">
                                            <a:latin typeface="Cambria Math" panose="02040503050406030204" pitchFamily="18" charset="0"/>
                                          </a:rPr>
                                          <m:t>𝑁</m:t>
                                        </m:r>
                                      </m:sub>
                                    </m:sSub>
                                  </m:e>
                                </m:d>
                              </m:e>
                              <m:sup>
                                <m:r>
                                  <a:rPr lang="en-US" sz="3800" b="0" i="1" smtClean="0">
                                    <a:latin typeface="Cambria Math" panose="02040503050406030204" pitchFamily="18" charset="0"/>
                                  </a:rPr>
                                  <m:t>2</m:t>
                                </m:r>
                              </m:sup>
                            </m:sSup>
                          </m:e>
                        </m:nary>
                      </m:den>
                    </m:f>
                  </m:oMath>
                </a14:m>
                <a:endParaRPr lang="en-US" sz="3800" dirty="0" smtClean="0"/>
              </a:p>
              <a:p>
                <a:pPr marL="0" indent="0">
                  <a:buNone/>
                </a:pPr>
                <a:endParaRPr lang="en-US" sz="3800" dirty="0" smtClean="0"/>
              </a:p>
              <a:p>
                <a:r>
                  <a:rPr lang="en-US" sz="3800" dirty="0" err="1" smtClean="0"/>
                  <a:t>Važi</a:t>
                </a:r>
                <a:r>
                  <a:rPr lang="en-US" sz="3800" dirty="0" smtClean="0"/>
                  <a:t> </a:t>
                </a:r>
                <a14:m>
                  <m:oMath xmlns:m="http://schemas.openxmlformats.org/officeDocument/2006/math">
                    <m:sSup>
                      <m:sSupPr>
                        <m:ctrlPr>
                          <a:rPr lang="en-US" sz="3800" b="0" i="1" smtClean="0">
                            <a:latin typeface="Cambria Math"/>
                          </a:rPr>
                        </m:ctrlPr>
                      </m:sSupPr>
                      <m:e>
                        <m:r>
                          <a:rPr lang="en-US" sz="3800" b="0" i="1" smtClean="0">
                            <a:latin typeface="Cambria Math" panose="02040503050406030204" pitchFamily="18" charset="0"/>
                          </a:rPr>
                          <m:t>𝑟</m:t>
                        </m:r>
                      </m:e>
                      <m:sup>
                        <m:r>
                          <a:rPr lang="en-US" sz="3800" b="0" i="1" smtClean="0">
                            <a:latin typeface="Cambria Math" panose="02040503050406030204" pitchFamily="18" charset="0"/>
                          </a:rPr>
                          <m:t>2</m:t>
                        </m:r>
                      </m:sup>
                    </m:sSup>
                    <m:r>
                      <a:rPr lang="en-US" sz="3800" b="0" i="1" smtClean="0">
                        <a:latin typeface="Cambria Math" panose="02040503050406030204" pitchFamily="18" charset="0"/>
                      </a:rPr>
                      <m:t>=</m:t>
                    </m:r>
                    <m:sSup>
                      <m:sSupPr>
                        <m:ctrlPr>
                          <a:rPr lang="en-US" sz="3800" b="0" i="1" smtClean="0">
                            <a:latin typeface="Cambria Math"/>
                          </a:rPr>
                        </m:ctrlPr>
                      </m:sSupPr>
                      <m:e>
                        <m:r>
                          <a:rPr lang="en-US" sz="3800" b="0" i="1" smtClean="0">
                            <a:latin typeface="Cambria Math" panose="02040503050406030204" pitchFamily="18" charset="0"/>
                          </a:rPr>
                          <m:t>𝑅</m:t>
                        </m:r>
                      </m:e>
                      <m:sup>
                        <m:r>
                          <a:rPr lang="en-US" sz="3800" b="0" i="1" smtClean="0">
                            <a:latin typeface="Cambria Math" panose="02040503050406030204" pitchFamily="18" charset="0"/>
                          </a:rPr>
                          <m:t>2</m:t>
                        </m:r>
                      </m:sup>
                    </m:sSup>
                  </m:oMath>
                </a14:m>
                <a:r>
                  <a:rPr lang="en-US" sz="3800" dirty="0" smtClean="0"/>
                  <a:t> </a:t>
                </a:r>
                <a:r>
                  <a:rPr lang="en-US" sz="3800" dirty="0" err="1" smtClean="0"/>
                  <a:t>gde</a:t>
                </a:r>
                <a:r>
                  <a:rPr lang="en-US" sz="3800" dirty="0" smtClean="0"/>
                  <a:t> je </a:t>
                </a:r>
                <a:r>
                  <a:rPr lang="en-US" sz="3800" dirty="0" err="1" smtClean="0"/>
                  <a:t>Pirsonov</a:t>
                </a:r>
                <a:r>
                  <a:rPr lang="en-US" sz="3800" dirty="0" smtClean="0"/>
                  <a:t> </a:t>
                </a:r>
                <a:r>
                  <a:rPr lang="en-US" sz="3800" dirty="0" err="1" smtClean="0"/>
                  <a:t>koeficijent</a:t>
                </a:r>
                <a:r>
                  <a:rPr lang="en-US" sz="3800" dirty="0" smtClean="0"/>
                  <a:t> </a:t>
                </a:r>
                <a:r>
                  <a:rPr lang="en-US" sz="3800" dirty="0" err="1" smtClean="0"/>
                  <a:t>izračunat</a:t>
                </a:r>
                <a:r>
                  <a:rPr lang="en-US" sz="3800" dirty="0" smtClean="0"/>
                  <a:t> </a:t>
                </a:r>
                <a:r>
                  <a:rPr lang="en-US" sz="3800" dirty="0" err="1" smtClean="0"/>
                  <a:t>između</a:t>
                </a:r>
                <a:r>
                  <a:rPr lang="en-US" sz="3800" dirty="0" smtClean="0"/>
                  <a:t> </a:t>
                </a:r>
                <a:r>
                  <a:rPr lang="en-US" sz="3800" dirty="0" err="1" smtClean="0"/>
                  <a:t>ocenjenih</a:t>
                </a:r>
                <a:r>
                  <a:rPr lang="en-US" sz="3800" dirty="0" smtClean="0"/>
                  <a:t> </a:t>
                </a:r>
                <a:r>
                  <a:rPr lang="en-US" sz="3800" dirty="0" err="1" smtClean="0"/>
                  <a:t>vrednosti</a:t>
                </a:r>
                <a:r>
                  <a:rPr lang="en-US" sz="3800" dirty="0" smtClean="0"/>
                  <a:t> </a:t>
                </a:r>
                <a:r>
                  <a:rPr lang="sr-Latn-RS" sz="3800" smtClean="0"/>
                  <a:t>promenljive </a:t>
                </a:r>
                <a:r>
                  <a:rPr lang="sr-Latn-RS" sz="3800" smtClean="0"/>
                  <a:t>odgovora</a:t>
                </a:r>
                <a:r>
                  <a:rPr lang="en-US" sz="3800" smtClean="0"/>
                  <a:t> </a:t>
                </a:r>
                <a:r>
                  <a:rPr lang="en-US" sz="3800" dirty="0" smtClean="0"/>
                  <a:t>i </a:t>
                </a:r>
                <a:r>
                  <a:rPr lang="en-US" sz="3800" dirty="0" err="1" smtClean="0"/>
                  <a:t>onih</a:t>
                </a:r>
                <a:r>
                  <a:rPr lang="en-US" sz="3800" dirty="0" smtClean="0"/>
                  <a:t> </a:t>
                </a:r>
                <a:r>
                  <a:rPr lang="en-US" sz="3800" dirty="0" err="1" smtClean="0"/>
                  <a:t>iz</a:t>
                </a:r>
                <a:r>
                  <a:rPr lang="en-US" sz="3800" dirty="0" smtClean="0"/>
                  <a:t> </a:t>
                </a:r>
                <a:r>
                  <a:rPr lang="en-US" sz="3800" dirty="0" err="1" smtClean="0"/>
                  <a:t>uzorka</a:t>
                </a:r>
                <a:r>
                  <a:rPr lang="en-US" dirty="0" smtClean="0"/>
                  <a:t/>
                </a:r>
                <a:br>
                  <a:rPr lang="en-US" dirty="0" smtClean="0"/>
                </a:br>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457200" y="1600200"/>
                <a:ext cx="8229600" cy="4953000"/>
              </a:xfrm>
              <a:blipFill rotWithShape="1">
                <a:blip r:embed="rId2"/>
                <a:stretch>
                  <a:fillRect l="-815" t="-1847" b="-493"/>
                </a:stretch>
              </a:blipFill>
            </p:spPr>
            <p:txBody>
              <a:bodyPr/>
              <a:lstStyle/>
              <a:p>
                <a:r>
                  <a:rPr lang="en-US">
                    <a:noFill/>
                  </a:rPr>
                  <a:t> </a:t>
                </a:r>
              </a:p>
            </p:txBody>
          </p:sp>
        </mc:Fallback>
      </mc:AlternateContent>
    </p:spTree>
    <p:extLst>
      <p:ext uri="{BB962C8B-B14F-4D97-AF65-F5344CB8AC3E}">
        <p14:creationId xmlns:p14="http://schemas.microsoft.com/office/powerpoint/2010/main" val="2253608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8077200" cy="5668963"/>
          </a:xfrm>
        </p:spPr>
        <p:txBody>
          <a:bodyPr>
            <a:normAutofit/>
          </a:bodyPr>
          <a:lstStyle/>
          <a:p>
            <a:r>
              <a:rPr lang="sr-Latn-RS" sz="2800" dirty="0" smtClean="0"/>
              <a:t>U SPSS-u postoji funkcija koja računa Pirsonov koeficijent korelacije:</a:t>
            </a:r>
            <a:br>
              <a:rPr lang="sr-Latn-RS" sz="2800" dirty="0" smtClean="0"/>
            </a:br>
            <a:r>
              <a:rPr lang="sr-Latn-RS" sz="2800" dirty="0"/>
              <a:t>	</a:t>
            </a:r>
            <a:r>
              <a:rPr lang="sr-Latn-RS" sz="2800" dirty="0" smtClean="0"/>
              <a:t>Analyze-&gt;Correlate-&gt;Bivariate...</a:t>
            </a:r>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057400"/>
            <a:ext cx="4486902" cy="39343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057400"/>
            <a:ext cx="2810267" cy="2314898"/>
          </a:xfrm>
          <a:prstGeom prst="rect">
            <a:avLst/>
          </a:prstGeom>
        </p:spPr>
      </p:pic>
    </p:spTree>
    <p:extLst>
      <p:ext uri="{BB962C8B-B14F-4D97-AF65-F5344CB8AC3E}">
        <p14:creationId xmlns:p14="http://schemas.microsoft.com/office/powerpoint/2010/main" val="3818607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685800"/>
            <a:ext cx="7137766" cy="5181600"/>
          </a:xfrm>
        </p:spPr>
      </p:pic>
    </p:spTree>
    <p:extLst>
      <p:ext uri="{BB962C8B-B14F-4D97-AF65-F5344CB8AC3E}">
        <p14:creationId xmlns:p14="http://schemas.microsoft.com/office/powerpoint/2010/main" val="1437918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sx="1000" sy="1000" algn="ctr" rotWithShape="0">
              <a:srgbClr val="000000">
                <a:alpha val="0"/>
              </a:srgbClr>
            </a:outerShdw>
          </a:effectLst>
        </p:spPr>
        <p:txBody>
          <a:bodyPr/>
          <a:lstStyle/>
          <a:p>
            <a:r>
              <a:rPr lang="sr-Latn-RS" dirty="0" smtClean="0"/>
              <a:t>Tabela Correlations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1"/>
                <a:ext cx="8153400" cy="4495800"/>
              </a:xfrm>
            </p:spPr>
            <p:txBody>
              <a:bodyPr>
                <a:noAutofit/>
              </a:bodyPr>
              <a:lstStyle/>
              <a:p>
                <a:r>
                  <a:rPr lang="sr-Latn-RS" sz="2800" dirty="0" smtClean="0"/>
                  <a:t>U prvom redu date su vrednosti Pirsonovog koeficijenta za svake dve promenljive</a:t>
                </a:r>
              </a:p>
              <a:p>
                <a:pPr marL="0" indent="0">
                  <a:buNone/>
                </a:pPr>
                <a:r>
                  <a:rPr lang="sr-Latn-RS" sz="2800" dirty="0" smtClean="0"/>
                  <a:t>	- koeficijent korelacije svake promenljive sa </a:t>
                </a:r>
                <a:br>
                  <a:rPr lang="sr-Latn-RS" sz="2800" dirty="0" smtClean="0"/>
                </a:br>
                <a:r>
                  <a:rPr lang="sr-Latn-RS" sz="2800" dirty="0" smtClean="0"/>
                  <a:t>              samom sobom je uvek </a:t>
                </a:r>
                <a14:m>
                  <m:oMath xmlns:m="http://schemas.openxmlformats.org/officeDocument/2006/math">
                    <m:r>
                      <a:rPr lang="sr-Latn-RS" sz="2800" i="1" dirty="0" smtClean="0">
                        <a:latin typeface="Cambria Math" panose="02040503050406030204" pitchFamily="18" charset="0"/>
                      </a:rPr>
                      <m:t>1</m:t>
                    </m:r>
                  </m:oMath>
                </a14:m>
                <a:r>
                  <a:rPr lang="sr-Latn-RS" sz="2800" dirty="0" smtClean="0"/>
                  <a:t/>
                </a:r>
                <a:br>
                  <a:rPr lang="sr-Latn-RS" sz="2800" dirty="0" smtClean="0"/>
                </a:br>
                <a:r>
                  <a:rPr lang="sr-Latn-RS" sz="2800" dirty="0" smtClean="0"/>
                  <a:t>	- korelacija između promenljivih </a:t>
                </a:r>
                <a14:m>
                  <m:oMath xmlns:m="http://schemas.openxmlformats.org/officeDocument/2006/math">
                    <m:r>
                      <a:rPr lang="sr-Latn-RS" sz="2800" i="1" dirty="0" smtClean="0">
                        <a:latin typeface="Cambria Math" panose="02040503050406030204" pitchFamily="18" charset="0"/>
                      </a:rPr>
                      <m:t>𝑋</m:t>
                    </m:r>
                  </m:oMath>
                </a14:m>
                <a:r>
                  <a:rPr lang="sr-Latn-RS" sz="2800" dirty="0" smtClean="0"/>
                  <a:t> i </a:t>
                </a:r>
                <a14:m>
                  <m:oMath xmlns:m="http://schemas.openxmlformats.org/officeDocument/2006/math">
                    <m:r>
                      <a:rPr lang="sr-Latn-RS" sz="2800" i="1" dirty="0" smtClean="0">
                        <a:latin typeface="Cambria Math" panose="02040503050406030204" pitchFamily="18" charset="0"/>
                      </a:rPr>
                      <m:t>𝑌</m:t>
                    </m:r>
                  </m:oMath>
                </a14:m>
                <a:r>
                  <a:rPr lang="sr-Latn-RS" sz="2800" dirty="0" smtClean="0"/>
                  <a:t> je ista kao </a:t>
                </a:r>
                <a:br>
                  <a:rPr lang="sr-Latn-RS" sz="2800" dirty="0" smtClean="0"/>
                </a:br>
                <a:r>
                  <a:rPr lang="sr-Latn-RS" sz="2800" dirty="0" smtClean="0"/>
                  <a:t>              između </a:t>
                </a:r>
                <a14:m>
                  <m:oMath xmlns:m="http://schemas.openxmlformats.org/officeDocument/2006/math">
                    <m:r>
                      <a:rPr lang="sr-Latn-RS" sz="2800" i="1" dirty="0" smtClean="0">
                        <a:latin typeface="Cambria Math" panose="02040503050406030204" pitchFamily="18" charset="0"/>
                      </a:rPr>
                      <m:t>𝑌</m:t>
                    </m:r>
                  </m:oMath>
                </a14:m>
                <a:r>
                  <a:rPr lang="sr-Latn-RS" sz="2800" dirty="0" smtClean="0"/>
                  <a:t> i </a:t>
                </a:r>
                <a14:m>
                  <m:oMath xmlns:m="http://schemas.openxmlformats.org/officeDocument/2006/math">
                    <m:r>
                      <a:rPr lang="sr-Latn-RS" sz="2800" i="1" dirty="0" smtClean="0">
                        <a:latin typeface="Cambria Math" panose="02040503050406030204" pitchFamily="18" charset="0"/>
                      </a:rPr>
                      <m:t>𝑋</m:t>
                    </m:r>
                  </m:oMath>
                </a14:m>
                <a:r>
                  <a:rPr lang="sr-Latn-RS" sz="2800" dirty="0" smtClean="0"/>
                  <a:t> (zato su na dijagonali iste </a:t>
                </a:r>
                <a:br>
                  <a:rPr lang="sr-Latn-RS" sz="2800" dirty="0" smtClean="0"/>
                </a:br>
                <a:r>
                  <a:rPr lang="sr-Latn-RS" sz="2800" dirty="0" smtClean="0"/>
                  <a:t>              vrednosti)</a:t>
                </a:r>
              </a:p>
              <a:p>
                <a:pPr marL="0" indent="0">
                  <a:buNone/>
                </a:pPr>
                <a:endParaRPr lang="sr-Latn-RS" sz="2800" dirty="0" smtClean="0"/>
              </a:p>
              <a:p>
                <a:r>
                  <a:rPr lang="sr-Latn-RS" sz="2800" dirty="0" smtClean="0"/>
                  <a:t>Korelacija između početne i sadašnje plate je</a:t>
                </a:r>
                <a14:m>
                  <m:oMath xmlns:m="http://schemas.openxmlformats.org/officeDocument/2006/math">
                    <m:r>
                      <a:rPr lang="sr-Latn-RS" sz="2800" i="1" dirty="0" smtClean="0">
                        <a:latin typeface="Cambria Math" panose="02040503050406030204" pitchFamily="18" charset="0"/>
                      </a:rPr>
                      <m:t> 0.88</m:t>
                    </m:r>
                  </m:oMath>
                </a14:m>
                <a:r>
                  <a:rPr lang="en-US" sz="2800" dirty="0" smtClean="0"/>
                  <a:t> </a:t>
                </a:r>
                <a:r>
                  <a:rPr lang="sr-Latn-RS" sz="2800" dirty="0" smtClean="0"/>
                  <a:t>što ukazuje na jaku linearnu vezu</a:t>
                </a:r>
                <a:br>
                  <a:rPr lang="sr-Latn-RS" sz="2800" dirty="0" smtClean="0"/>
                </a:br>
                <a:r>
                  <a:rPr lang="sr-Latn-RS" sz="2800" dirty="0" smtClean="0"/>
                  <a:t>	</a:t>
                </a:r>
              </a:p>
              <a:p>
                <a:pPr marL="0" indent="0">
                  <a:buNone/>
                </a:pPr>
                <a:endParaRPr lang="sr-Latn-RS" sz="2800" dirty="0" smtClean="0"/>
              </a:p>
              <a:p>
                <a:pPr marL="0" indent="0">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1"/>
                <a:ext cx="8153400" cy="4495800"/>
              </a:xfrm>
              <a:blipFill rotWithShape="0">
                <a:blip r:embed="rId2"/>
                <a:stretch>
                  <a:fillRect l="-1345" t="-1357" r="-673" b="-6513"/>
                </a:stretch>
              </a:blipFill>
            </p:spPr>
            <p:txBody>
              <a:bodyPr/>
              <a:lstStyle/>
              <a:p>
                <a:r>
                  <a:rPr lang="en-US">
                    <a:noFill/>
                  </a:rPr>
                  <a:t> </a:t>
                </a:r>
              </a:p>
            </p:txBody>
          </p:sp>
        </mc:Fallback>
      </mc:AlternateContent>
    </p:spTree>
    <p:extLst>
      <p:ext uri="{BB962C8B-B14F-4D97-AF65-F5344CB8AC3E}">
        <p14:creationId xmlns:p14="http://schemas.microsoft.com/office/powerpoint/2010/main" val="1267018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Tabela Correlations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sr-Latn-RS" sz="3300" dirty="0" smtClean="0"/>
                  <a:t>U drugoj vrsti nalazi se p-vrednost testa čija je nulta hipoteza </a:t>
                </a:r>
                <a14:m>
                  <m:oMath xmlns:m="http://schemas.openxmlformats.org/officeDocument/2006/math">
                    <m:sSub>
                      <m:sSubPr>
                        <m:ctrlPr>
                          <a:rPr lang="sr-Latn-RS" sz="3300" b="0" i="1" smtClean="0">
                            <a:latin typeface="Cambria Math"/>
                          </a:rPr>
                        </m:ctrlPr>
                      </m:sSubPr>
                      <m:e>
                        <m:r>
                          <a:rPr lang="sr-Latn-RS" sz="3300" b="0" i="1" smtClean="0">
                            <a:latin typeface="Cambria Math"/>
                          </a:rPr>
                          <m:t>𝐻</m:t>
                        </m:r>
                      </m:e>
                      <m:sub>
                        <m:r>
                          <a:rPr lang="sr-Latn-RS" sz="3300" b="0" i="1" smtClean="0">
                            <a:latin typeface="Cambria Math"/>
                          </a:rPr>
                          <m:t>0</m:t>
                        </m:r>
                      </m:sub>
                    </m:sSub>
                    <m:r>
                      <a:rPr lang="sr-Latn-RS" sz="3300" b="0" i="1" smtClean="0">
                        <a:latin typeface="Cambria Math"/>
                      </a:rPr>
                      <m:t>:</m:t>
                    </m:r>
                    <m:r>
                      <a:rPr lang="sr-Latn-RS" sz="3300" b="0" i="1" smtClean="0">
                        <a:latin typeface="Cambria Math"/>
                      </a:rPr>
                      <m:t>𝑟</m:t>
                    </m:r>
                    <m:r>
                      <a:rPr lang="sr-Latn-RS" sz="3300" b="0" i="1" smtClean="0">
                        <a:latin typeface="Cambria Math"/>
                      </a:rPr>
                      <m:t>=0</m:t>
                    </m:r>
                  </m:oMath>
                </a14:m>
                <a:r>
                  <a:rPr lang="sr-Latn-RS" sz="3300" dirty="0" smtClean="0"/>
                  <a:t> a alternativna </a:t>
                </a:r>
                <a14:m>
                  <m:oMath xmlns:m="http://schemas.openxmlformats.org/officeDocument/2006/math">
                    <m:sSub>
                      <m:sSubPr>
                        <m:ctrlPr>
                          <a:rPr lang="sr-Latn-RS" sz="3300" b="0" i="1" smtClean="0">
                            <a:latin typeface="Cambria Math"/>
                          </a:rPr>
                        </m:ctrlPr>
                      </m:sSubPr>
                      <m:e>
                        <m:r>
                          <a:rPr lang="sr-Latn-RS" sz="3300" b="0" i="1" smtClean="0">
                            <a:latin typeface="Cambria Math"/>
                          </a:rPr>
                          <m:t>𝐻</m:t>
                        </m:r>
                      </m:e>
                      <m:sub>
                        <m:r>
                          <a:rPr lang="sr-Latn-RS" sz="3300" b="0" i="1" smtClean="0">
                            <a:latin typeface="Cambria Math"/>
                          </a:rPr>
                          <m:t>1</m:t>
                        </m:r>
                      </m:sub>
                    </m:sSub>
                    <m:r>
                      <a:rPr lang="sr-Latn-RS" sz="3300" b="0" i="1" smtClean="0">
                        <a:latin typeface="Cambria Math"/>
                      </a:rPr>
                      <m:t>:</m:t>
                    </m:r>
                    <m:r>
                      <a:rPr lang="sr-Latn-RS" sz="3300" b="0" i="1" smtClean="0">
                        <a:latin typeface="Cambria Math"/>
                      </a:rPr>
                      <m:t>𝑟</m:t>
                    </m:r>
                    <m:r>
                      <a:rPr lang="sr-Latn-RS" sz="3300" b="0" i="1" smtClean="0">
                        <a:latin typeface="Cambria Math"/>
                        <a:ea typeface="Cambria Math"/>
                      </a:rPr>
                      <m:t>≠0 </m:t>
                    </m:r>
                  </m:oMath>
                </a14:m>
                <a:r>
                  <a:rPr lang="sr-Latn-RS" sz="3300" dirty="0">
                    <a:ea typeface="Cambria Math"/>
                  </a:rPr>
                  <a:t>u</a:t>
                </a:r>
                <a:r>
                  <a:rPr lang="sr-Latn-RS" sz="3300" dirty="0" smtClean="0">
                    <a:ea typeface="Cambria Math"/>
                  </a:rPr>
                  <a:t> slučaju da smo izabrali dvostranu kritičnu oblast (Two-tailed).</a:t>
                </a:r>
                <a14:m>
                  <m:oMath xmlns:m="http://schemas.openxmlformats.org/officeDocument/2006/math">
                    <m:r>
                      <a:rPr lang="sr-Latn-RS" sz="3300" i="1" smtClean="0">
                        <a:latin typeface="Cambria Math"/>
                        <a:ea typeface="Cambria Math"/>
                      </a:rPr>
                      <m:t> </m:t>
                    </m:r>
                  </m:oMath>
                </a14:m>
                <a:r>
                  <a:rPr lang="sr-Latn-RS" sz="3300" b="0" dirty="0" smtClean="0">
                    <a:ea typeface="Cambria Math"/>
                  </a:rPr>
                  <a:t>Ukoliko smo izabrali jednostranu kritičnu oblast (One-tailed) alternativna hipoteza je </a:t>
                </a:r>
                <a14:m>
                  <m:oMath xmlns:m="http://schemas.openxmlformats.org/officeDocument/2006/math">
                    <m:sSub>
                      <m:sSubPr>
                        <m:ctrlPr>
                          <a:rPr lang="sr-Latn-RS" sz="3300" i="1">
                            <a:latin typeface="Cambria Math"/>
                          </a:rPr>
                        </m:ctrlPr>
                      </m:sSubPr>
                      <m:e>
                        <m:r>
                          <a:rPr lang="sr-Latn-RS" sz="3300" i="1">
                            <a:latin typeface="Cambria Math"/>
                          </a:rPr>
                          <m:t>𝐻</m:t>
                        </m:r>
                      </m:e>
                      <m:sub>
                        <m:r>
                          <a:rPr lang="sr-Latn-RS" sz="3300" i="1">
                            <a:latin typeface="Cambria Math"/>
                          </a:rPr>
                          <m:t>1</m:t>
                        </m:r>
                      </m:sub>
                    </m:sSub>
                    <m:r>
                      <a:rPr lang="sr-Latn-RS" sz="3300" i="1">
                        <a:latin typeface="Cambria Math"/>
                      </a:rPr>
                      <m:t>:</m:t>
                    </m:r>
                    <m:r>
                      <a:rPr lang="sr-Latn-RS" sz="3300" i="1">
                        <a:latin typeface="Cambria Math"/>
                      </a:rPr>
                      <m:t>𝑟</m:t>
                    </m:r>
                    <m:r>
                      <a:rPr lang="sr-Latn-RS" sz="3300" b="0" i="1" smtClean="0">
                        <a:latin typeface="Cambria Math"/>
                      </a:rPr>
                      <m:t>&gt;</m:t>
                    </m:r>
                    <m:r>
                      <a:rPr lang="sr-Latn-RS" sz="3300" i="1">
                        <a:latin typeface="Cambria Math"/>
                        <a:ea typeface="Cambria Math"/>
                      </a:rPr>
                      <m:t>0</m:t>
                    </m:r>
                  </m:oMath>
                </a14:m>
                <a:r>
                  <a:rPr lang="en-US" sz="3300" dirty="0" smtClean="0">
                    <a:ea typeface="Cambria Math"/>
                  </a:rPr>
                  <a:t> </a:t>
                </a:r>
                <a:r>
                  <a:rPr lang="sr-Latn-RS" sz="3300" dirty="0" smtClean="0">
                    <a:ea typeface="Cambria Math"/>
                  </a:rPr>
                  <a:t>ili </a:t>
                </a:r>
                <a14:m>
                  <m:oMath xmlns:m="http://schemas.openxmlformats.org/officeDocument/2006/math">
                    <m:sSub>
                      <m:sSubPr>
                        <m:ctrlPr>
                          <a:rPr lang="sr-Latn-RS" sz="3300" i="1">
                            <a:latin typeface="Cambria Math"/>
                          </a:rPr>
                        </m:ctrlPr>
                      </m:sSubPr>
                      <m:e>
                        <m:r>
                          <a:rPr lang="sr-Latn-RS" sz="3300" i="1">
                            <a:latin typeface="Cambria Math"/>
                          </a:rPr>
                          <m:t>𝐻</m:t>
                        </m:r>
                      </m:e>
                      <m:sub>
                        <m:r>
                          <a:rPr lang="sr-Latn-RS" sz="3300" i="1">
                            <a:latin typeface="Cambria Math"/>
                          </a:rPr>
                          <m:t>1</m:t>
                        </m:r>
                      </m:sub>
                    </m:sSub>
                    <m:r>
                      <a:rPr lang="sr-Latn-RS" sz="3300" i="1">
                        <a:latin typeface="Cambria Math"/>
                      </a:rPr>
                      <m:t>:</m:t>
                    </m:r>
                    <m:r>
                      <a:rPr lang="sr-Latn-RS" sz="3300" i="1">
                        <a:latin typeface="Cambria Math"/>
                      </a:rPr>
                      <m:t>𝑟</m:t>
                    </m:r>
                    <m:r>
                      <a:rPr lang="sr-Latn-RS" sz="3300" b="0" i="1" smtClean="0">
                        <a:latin typeface="Cambria Math"/>
                      </a:rPr>
                      <m:t>&lt;</m:t>
                    </m:r>
                    <m:r>
                      <a:rPr lang="sr-Latn-RS" sz="3300" i="1">
                        <a:latin typeface="Cambria Math"/>
                        <a:ea typeface="Cambria Math"/>
                      </a:rPr>
                      <m:t>0  </m:t>
                    </m:r>
                  </m:oMath>
                </a14:m>
                <a:endParaRPr lang="sr-Latn-RS" sz="3300" b="0" dirty="0" smtClean="0">
                  <a:ea typeface="Cambria Math"/>
                </a:endParaRPr>
              </a:p>
              <a:p>
                <a:r>
                  <a:rPr lang="sr-Latn-RS" sz="3300" dirty="0" smtClean="0"/>
                  <a:t>Test statistika koja se koristi ima Studentovu t-raspodelu sa </a:t>
                </a:r>
                <a14:m>
                  <m:oMath xmlns:m="http://schemas.openxmlformats.org/officeDocument/2006/math">
                    <m:r>
                      <a:rPr lang="sr-Latn-RS" sz="3300" b="0" i="1" smtClean="0">
                        <a:latin typeface="Cambria Math"/>
                      </a:rPr>
                      <m:t>𝑁</m:t>
                    </m:r>
                    <m:r>
                      <a:rPr lang="sr-Latn-RS" sz="3300" b="0" i="1" smtClean="0">
                        <a:latin typeface="Cambria Math"/>
                      </a:rPr>
                      <m:t>−2</m:t>
                    </m:r>
                  </m:oMath>
                </a14:m>
                <a:r>
                  <a:rPr lang="sr-Latn-RS" sz="3300" dirty="0" smtClean="0"/>
                  <a:t> stepena slobode, gde je </a:t>
                </a:r>
                <a14:m>
                  <m:oMath xmlns:m="http://schemas.openxmlformats.org/officeDocument/2006/math">
                    <m:r>
                      <a:rPr lang="sr-Latn-RS" sz="3300" b="0" i="1" smtClean="0">
                        <a:latin typeface="Cambria Math"/>
                      </a:rPr>
                      <m:t>𝑁</m:t>
                    </m:r>
                  </m:oMath>
                </a14:m>
                <a:r>
                  <a:rPr lang="sr-Latn-RS" sz="3300" dirty="0" smtClean="0"/>
                  <a:t> broj opservacija dat u trećoj vrsti, </a:t>
                </a:r>
                <a:r>
                  <a:rPr lang="en-US" sz="3300" dirty="0" smtClean="0"/>
                  <a:t>a</a:t>
                </a:r>
                <a:r>
                  <a:rPr lang="sr-Latn-RS" sz="3300" dirty="0" smtClean="0"/>
                  <a:t> računa se po formuli</a:t>
                </a:r>
              </a:p>
              <a:p>
                <a:pPr marL="0" indent="0">
                  <a:buNone/>
                </a:pPr>
                <a:r>
                  <a:rPr lang="sr-Latn-RS" dirty="0" smtClean="0"/>
                  <a:t/>
                </a:r>
                <a:br>
                  <a:rPr lang="sr-Latn-RS" dirty="0" smtClean="0"/>
                </a:br>
                <a14:m>
                  <m:oMathPara xmlns:m="http://schemas.openxmlformats.org/officeDocument/2006/math">
                    <m:oMathParaPr>
                      <m:jc m:val="centerGroup"/>
                    </m:oMathParaPr>
                    <m:oMath xmlns:m="http://schemas.openxmlformats.org/officeDocument/2006/math">
                      <m:r>
                        <a:rPr lang="sr-Latn-RS" b="0" i="1" smtClean="0">
                          <a:latin typeface="Cambria Math"/>
                        </a:rPr>
                        <m:t>𝑡</m:t>
                      </m:r>
                      <m:r>
                        <a:rPr lang="sr-Latn-RS" b="0" i="1" smtClean="0">
                          <a:latin typeface="Cambria Math"/>
                        </a:rPr>
                        <m:t>=</m:t>
                      </m:r>
                      <m:r>
                        <a:rPr lang="sr-Latn-RS" b="0" i="1" smtClean="0">
                          <a:latin typeface="Cambria Math"/>
                        </a:rPr>
                        <m:t>𝑟</m:t>
                      </m:r>
                      <m:rad>
                        <m:radPr>
                          <m:degHide m:val="on"/>
                          <m:ctrlPr>
                            <a:rPr lang="sr-Latn-RS" b="0" i="1" smtClean="0">
                              <a:latin typeface="Cambria Math"/>
                            </a:rPr>
                          </m:ctrlPr>
                        </m:radPr>
                        <m:deg/>
                        <m:e>
                          <m:f>
                            <m:fPr>
                              <m:ctrlPr>
                                <a:rPr lang="sr-Latn-RS" b="0" i="1" smtClean="0">
                                  <a:latin typeface="Cambria Math"/>
                                </a:rPr>
                              </m:ctrlPr>
                            </m:fPr>
                            <m:num>
                              <m:r>
                                <a:rPr lang="sr-Latn-RS" b="0" i="1" smtClean="0">
                                  <a:latin typeface="Cambria Math"/>
                                </a:rPr>
                                <m:t>𝑁</m:t>
                              </m:r>
                              <m:r>
                                <a:rPr lang="sr-Latn-RS" b="0" i="1" smtClean="0">
                                  <a:latin typeface="Cambria Math"/>
                                </a:rPr>
                                <m:t>−2</m:t>
                              </m:r>
                            </m:num>
                            <m:den>
                              <m:r>
                                <a:rPr lang="sr-Latn-RS" b="0" i="1" smtClean="0">
                                  <a:latin typeface="Cambria Math"/>
                                </a:rPr>
                                <m:t>1−</m:t>
                              </m:r>
                              <m:sSup>
                                <m:sSupPr>
                                  <m:ctrlPr>
                                    <a:rPr lang="sr-Latn-RS" b="0" i="1" smtClean="0">
                                      <a:latin typeface="Cambria Math"/>
                                    </a:rPr>
                                  </m:ctrlPr>
                                </m:sSupPr>
                                <m:e>
                                  <m:r>
                                    <a:rPr lang="sr-Latn-RS" b="0" i="1" smtClean="0">
                                      <a:latin typeface="Cambria Math"/>
                                    </a:rPr>
                                    <m:t>𝑟</m:t>
                                  </m:r>
                                </m:e>
                                <m:sup>
                                  <m:r>
                                    <a:rPr lang="sr-Latn-RS" b="0" i="1" smtClean="0">
                                      <a:latin typeface="Cambria Math"/>
                                    </a:rPr>
                                    <m:t>2</m:t>
                                  </m:r>
                                </m:sup>
                              </m:sSup>
                            </m:den>
                          </m:f>
                        </m:e>
                      </m:rad>
                    </m:oMath>
                  </m:oMathPara>
                </a14:m>
                <a:r>
                  <a:rPr lang="sr-Latn-RS" dirty="0" smtClean="0"/>
                  <a:t/>
                </a:r>
                <a:br>
                  <a:rPr lang="sr-Latn-RS" dirty="0" smtClean="0"/>
                </a:br>
                <a:endParaRPr lang="sr-Latn-R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11" t="-2830"/>
                </a:stretch>
              </a:blipFill>
            </p:spPr>
            <p:txBody>
              <a:bodyPr/>
              <a:lstStyle/>
              <a:p>
                <a:r>
                  <a:rPr lang="en-US">
                    <a:noFill/>
                  </a:rPr>
                  <a:t> </a:t>
                </a:r>
              </a:p>
            </p:txBody>
          </p:sp>
        </mc:Fallback>
      </mc:AlternateContent>
    </p:spTree>
    <p:extLst>
      <p:ext uri="{BB962C8B-B14F-4D97-AF65-F5344CB8AC3E}">
        <p14:creationId xmlns:p14="http://schemas.microsoft.com/office/powerpoint/2010/main" val="759536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Tabela Correlations</a:t>
            </a:r>
            <a:endParaRPr lang="en-US" dirty="0"/>
          </a:p>
        </p:txBody>
      </p:sp>
      <p:sp>
        <p:nvSpPr>
          <p:cNvPr id="3" name="Content Placeholder 2"/>
          <p:cNvSpPr>
            <a:spLocks noGrp="1"/>
          </p:cNvSpPr>
          <p:nvPr>
            <p:ph idx="1"/>
          </p:nvPr>
        </p:nvSpPr>
        <p:spPr>
          <a:xfrm>
            <a:off x="533400" y="1676400"/>
            <a:ext cx="7772400" cy="4525963"/>
          </a:xfrm>
        </p:spPr>
        <p:txBody>
          <a:bodyPr>
            <a:normAutofit/>
          </a:bodyPr>
          <a:lstStyle/>
          <a:p>
            <a:pPr algn="just"/>
            <a:r>
              <a:rPr lang="en-US" sz="2800" dirty="0" smtClean="0"/>
              <a:t>Pored </a:t>
            </a:r>
            <a:r>
              <a:rPr lang="en-US" sz="2800" dirty="0" err="1"/>
              <a:t>koeficijenta</a:t>
            </a:r>
            <a:r>
              <a:rPr lang="en-US" sz="2800" dirty="0"/>
              <a:t> </a:t>
            </a:r>
            <a:r>
              <a:rPr lang="en-US" sz="2800" dirty="0" err="1"/>
              <a:t>korelacije</a:t>
            </a:r>
            <a:r>
              <a:rPr lang="en-US" sz="2800" dirty="0"/>
              <a:t> </a:t>
            </a:r>
            <a:r>
              <a:rPr lang="en-US" sz="2800" dirty="0" err="1"/>
              <a:t>imamo</a:t>
            </a:r>
            <a:r>
              <a:rPr lang="en-US" sz="2800" dirty="0"/>
              <a:t> </a:t>
            </a:r>
            <a:r>
              <a:rPr lang="en-US" sz="2800" dirty="0" err="1"/>
              <a:t>jednu</a:t>
            </a:r>
            <a:r>
              <a:rPr lang="en-US" sz="2800" dirty="0"/>
              <a:t> </a:t>
            </a:r>
            <a:r>
              <a:rPr lang="en-US" sz="2800" dirty="0" err="1"/>
              <a:t>ili</a:t>
            </a:r>
            <a:r>
              <a:rPr lang="en-US" sz="2800" dirty="0"/>
              <a:t> </a:t>
            </a:r>
            <a:r>
              <a:rPr lang="en-US" sz="2800" dirty="0" smtClean="0"/>
              <a:t>dv</a:t>
            </a:r>
            <a:r>
              <a:rPr lang="sr-Latn-RS" sz="2800" dirty="0" smtClean="0"/>
              <a:t>e</a:t>
            </a:r>
            <a:r>
              <a:rPr lang="en-US" sz="2800" dirty="0" smtClean="0"/>
              <a:t> </a:t>
            </a:r>
            <a:r>
              <a:rPr lang="en-US" sz="2800" dirty="0" err="1" smtClean="0"/>
              <a:t>zvezdice</a:t>
            </a:r>
            <a:r>
              <a:rPr lang="en-US" sz="2800" dirty="0"/>
              <a:t>, </a:t>
            </a:r>
            <a:r>
              <a:rPr lang="en-US" sz="2800" dirty="0" err="1"/>
              <a:t>definisane</a:t>
            </a:r>
            <a:r>
              <a:rPr lang="en-US" sz="2800" dirty="0"/>
              <a:t> </a:t>
            </a:r>
            <a:r>
              <a:rPr lang="en-US" sz="2800" dirty="0" err="1"/>
              <a:t>legendom</a:t>
            </a:r>
            <a:r>
              <a:rPr lang="en-US" sz="2800" dirty="0"/>
              <a:t> </a:t>
            </a:r>
            <a:r>
              <a:rPr lang="en-US" sz="2800" dirty="0" err="1"/>
              <a:t>ispod</a:t>
            </a:r>
            <a:r>
              <a:rPr lang="en-US" sz="2800" dirty="0"/>
              <a:t> </a:t>
            </a:r>
            <a:r>
              <a:rPr lang="en-US" sz="2800" dirty="0" err="1" smtClean="0"/>
              <a:t>tabele</a:t>
            </a:r>
            <a:r>
              <a:rPr lang="sr-Latn-RS" sz="2800" dirty="0"/>
              <a:t>.</a:t>
            </a:r>
            <a:r>
              <a:rPr lang="en-US" sz="2800" dirty="0" smtClean="0"/>
              <a:t> </a:t>
            </a:r>
            <a:r>
              <a:rPr lang="sr-Latn-RS" sz="2800" dirty="0" err="1"/>
              <a:t>J</a:t>
            </a:r>
            <a:r>
              <a:rPr lang="en-US" sz="2800" dirty="0" err="1" smtClean="0"/>
              <a:t>edna</a:t>
            </a:r>
            <a:r>
              <a:rPr lang="en-US" sz="2800" dirty="0" smtClean="0"/>
              <a:t> </a:t>
            </a:r>
            <a:r>
              <a:rPr lang="en-US" sz="2800" dirty="0" err="1" smtClean="0"/>
              <a:t>zvezdica</a:t>
            </a:r>
            <a:r>
              <a:rPr lang="en-US" sz="2800" dirty="0" smtClean="0"/>
              <a:t> </a:t>
            </a:r>
            <a:r>
              <a:rPr lang="en-US" sz="2800" dirty="0" err="1"/>
              <a:t>označava</a:t>
            </a:r>
            <a:r>
              <a:rPr lang="en-US" sz="2800" dirty="0"/>
              <a:t> da je </a:t>
            </a:r>
            <a:r>
              <a:rPr lang="en-US" sz="2800" dirty="0" err="1"/>
              <a:t>korelacija</a:t>
            </a:r>
            <a:r>
              <a:rPr lang="en-US" sz="2800" dirty="0"/>
              <a:t> </a:t>
            </a:r>
            <a:r>
              <a:rPr lang="en-US" sz="2800" dirty="0" err="1"/>
              <a:t>statistički</a:t>
            </a:r>
            <a:r>
              <a:rPr lang="en-US" sz="2800" dirty="0"/>
              <a:t> </a:t>
            </a:r>
            <a:r>
              <a:rPr lang="en-US" sz="2800" dirty="0" err="1"/>
              <a:t>značajna</a:t>
            </a:r>
            <a:r>
              <a:rPr lang="en-US" sz="2800" dirty="0"/>
              <a:t> </a:t>
            </a:r>
            <a:r>
              <a:rPr lang="en-US" sz="2800" dirty="0" err="1"/>
              <a:t>uz</a:t>
            </a:r>
            <a:r>
              <a:rPr lang="en-US" sz="2800" dirty="0"/>
              <a:t> </a:t>
            </a:r>
            <a:r>
              <a:rPr lang="en-US" sz="2800" dirty="0" err="1"/>
              <a:t>mogućnost</a:t>
            </a:r>
            <a:r>
              <a:rPr lang="en-US" sz="2800" dirty="0"/>
              <a:t> </a:t>
            </a:r>
            <a:r>
              <a:rPr lang="en-US" sz="2800" dirty="0" err="1"/>
              <a:t>greške</a:t>
            </a:r>
            <a:r>
              <a:rPr lang="en-US" sz="2800" dirty="0"/>
              <a:t> </a:t>
            </a:r>
            <a:r>
              <a:rPr lang="en-US" sz="2800" dirty="0" err="1"/>
              <a:t>od</a:t>
            </a:r>
            <a:r>
              <a:rPr lang="en-US" sz="2800" dirty="0"/>
              <a:t> </a:t>
            </a:r>
            <a:r>
              <a:rPr lang="en-US" sz="2800" dirty="0" smtClean="0"/>
              <a:t>0.05</a:t>
            </a:r>
            <a:r>
              <a:rPr lang="sr-Latn-RS" sz="2800" dirty="0" smtClean="0"/>
              <a:t>,</a:t>
            </a:r>
            <a:r>
              <a:rPr lang="en-US" sz="2800" dirty="0" smtClean="0"/>
              <a:t> </a:t>
            </a:r>
            <a:r>
              <a:rPr lang="en-US" sz="2800" dirty="0"/>
              <a:t>a </a:t>
            </a:r>
            <a:r>
              <a:rPr lang="en-US" sz="2800" dirty="0" err="1" smtClean="0"/>
              <a:t>dve</a:t>
            </a:r>
            <a:r>
              <a:rPr lang="en-US" sz="2800" dirty="0" smtClean="0"/>
              <a:t> </a:t>
            </a:r>
            <a:r>
              <a:rPr lang="en-US" sz="2800" dirty="0"/>
              <a:t>da je </a:t>
            </a:r>
            <a:r>
              <a:rPr lang="en-US" sz="2800" dirty="0" err="1"/>
              <a:t>korelacija</a:t>
            </a:r>
            <a:r>
              <a:rPr lang="en-US" sz="2800" dirty="0"/>
              <a:t> </a:t>
            </a:r>
            <a:r>
              <a:rPr lang="en-US" sz="2800" dirty="0" err="1"/>
              <a:t>statistički</a:t>
            </a:r>
            <a:r>
              <a:rPr lang="en-US" sz="2800" dirty="0"/>
              <a:t> </a:t>
            </a:r>
            <a:r>
              <a:rPr lang="en-US" sz="2800" dirty="0" err="1"/>
              <a:t>značajna</a:t>
            </a:r>
            <a:r>
              <a:rPr lang="en-US" sz="2800" dirty="0"/>
              <a:t> </a:t>
            </a:r>
            <a:r>
              <a:rPr lang="en-US" sz="2800" dirty="0" err="1"/>
              <a:t>uz</a:t>
            </a:r>
            <a:r>
              <a:rPr lang="en-US" sz="2800" dirty="0"/>
              <a:t> </a:t>
            </a:r>
            <a:r>
              <a:rPr lang="en-US" sz="2800" dirty="0" err="1"/>
              <a:t>mogućnost</a:t>
            </a:r>
            <a:r>
              <a:rPr lang="en-US" sz="2800" dirty="0"/>
              <a:t> </a:t>
            </a:r>
            <a:r>
              <a:rPr lang="en-US" sz="2800" dirty="0" err="1"/>
              <a:t>greške</a:t>
            </a:r>
            <a:r>
              <a:rPr lang="en-US" sz="2800" dirty="0"/>
              <a:t> od </a:t>
            </a:r>
            <a:r>
              <a:rPr lang="en-US" sz="2800" dirty="0" smtClean="0"/>
              <a:t>0.01</a:t>
            </a:r>
            <a:endParaRPr lang="sr-Latn-RS" sz="2800" dirty="0" smtClean="0"/>
          </a:p>
          <a:p>
            <a:pPr algn="just"/>
            <a:r>
              <a:rPr lang="sr-Latn-RS" sz="2800" dirty="0" smtClean="0"/>
              <a:t>U našem slučaju p-vrednost je 0.000... pa nultu hipotezu odbacujemo za bilo koji nivo značajnosti</a:t>
            </a:r>
          </a:p>
          <a:p>
            <a:pPr algn="just"/>
            <a:endParaRPr lang="en-US" sz="2700" dirty="0"/>
          </a:p>
        </p:txBody>
      </p:sp>
    </p:spTree>
    <p:extLst>
      <p:ext uri="{BB962C8B-B14F-4D97-AF65-F5344CB8AC3E}">
        <p14:creationId xmlns:p14="http://schemas.microsoft.com/office/powerpoint/2010/main" val="3455755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05800" cy="5668963"/>
          </a:xfrm>
        </p:spPr>
        <p:txBody>
          <a:bodyPr>
            <a:normAutofit/>
          </a:bodyPr>
          <a:lstStyle/>
          <a:p>
            <a:r>
              <a:rPr lang="en-US" sz="2800" dirty="0" smtClean="0"/>
              <a:t>U </a:t>
            </a:r>
            <a:r>
              <a:rPr lang="en-US" sz="2800" dirty="0" err="1" smtClean="0"/>
              <a:t>kartici</a:t>
            </a:r>
            <a:r>
              <a:rPr lang="en-US" sz="2800" dirty="0" smtClean="0"/>
              <a:t> </a:t>
            </a:r>
            <a:r>
              <a:rPr lang="en-US" sz="2800" i="1" dirty="0" smtClean="0"/>
              <a:t>Options</a:t>
            </a:r>
            <a:r>
              <a:rPr lang="en-US" sz="2800" dirty="0" smtClean="0"/>
              <a:t> </a:t>
            </a:r>
            <a:r>
              <a:rPr lang="en-US" sz="2800" dirty="0" err="1" smtClean="0"/>
              <a:t>moguće</a:t>
            </a:r>
            <a:r>
              <a:rPr lang="en-US" sz="2800" dirty="0" smtClean="0"/>
              <a:t> je </a:t>
            </a:r>
            <a:r>
              <a:rPr lang="en-US" sz="2800" dirty="0" err="1" smtClean="0"/>
              <a:t>čekirati</a:t>
            </a:r>
            <a:r>
              <a:rPr lang="en-US" sz="2800" dirty="0" smtClean="0"/>
              <a:t> </a:t>
            </a:r>
            <a:r>
              <a:rPr lang="en-US" sz="2800" dirty="0" err="1" smtClean="0"/>
              <a:t>i</a:t>
            </a:r>
            <a:r>
              <a:rPr lang="en-US" sz="2800" dirty="0" smtClean="0"/>
              <a:t> </a:t>
            </a:r>
            <a:r>
              <a:rPr lang="en-US" sz="2800" i="1" dirty="0" smtClean="0"/>
              <a:t>Cross-product deviations and </a:t>
            </a:r>
            <a:r>
              <a:rPr lang="en-US" sz="2800" i="1" dirty="0" err="1" smtClean="0"/>
              <a:t>covariances</a:t>
            </a:r>
            <a:r>
              <a:rPr lang="en-US" sz="2800" dirty="0" smtClean="0"/>
              <a:t> </a:t>
            </a:r>
            <a:r>
              <a:rPr lang="en-US" sz="2800" dirty="0" err="1" smtClean="0"/>
              <a:t>čime</a:t>
            </a:r>
            <a:r>
              <a:rPr lang="en-US" sz="2800" dirty="0" smtClean="0"/>
              <a:t> </a:t>
            </a:r>
            <a:r>
              <a:rPr lang="en-US" sz="2800" dirty="0" err="1" smtClean="0"/>
              <a:t>dobijamo</a:t>
            </a:r>
            <a:r>
              <a:rPr lang="en-US" sz="2800" dirty="0" smtClean="0"/>
              <a:t> </a:t>
            </a:r>
            <a:r>
              <a:rPr lang="en-US" sz="2800" dirty="0" err="1" smtClean="0"/>
              <a:t>dodatak</a:t>
            </a:r>
            <a:r>
              <a:rPr lang="en-US" sz="2800" dirty="0" smtClean="0"/>
              <a:t> u </a:t>
            </a:r>
            <a:r>
              <a:rPr lang="en-US" sz="2800" dirty="0" err="1" smtClean="0"/>
              <a:t>tabeli</a:t>
            </a:r>
            <a:r>
              <a:rPr lang="en-US" sz="2800" dirty="0" smtClean="0"/>
              <a:t> </a:t>
            </a:r>
            <a:r>
              <a:rPr lang="en-US" sz="2800" i="1" dirty="0" smtClean="0"/>
              <a:t>Correlations</a:t>
            </a:r>
            <a:endParaRPr lang="en-US" sz="2800" i="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133600"/>
            <a:ext cx="6388799" cy="4334310"/>
          </a:xfrm>
          <a:prstGeom prst="rect">
            <a:avLst/>
          </a:prstGeom>
        </p:spPr>
      </p:pic>
    </p:spTree>
    <p:extLst>
      <p:ext uri="{BB962C8B-B14F-4D97-AF65-F5344CB8AC3E}">
        <p14:creationId xmlns:p14="http://schemas.microsoft.com/office/powerpoint/2010/main" val="4061675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066799"/>
          </a:xfrm>
          <a:ln>
            <a:noFill/>
          </a:ln>
          <a:effectLst>
            <a:outerShdw blurRad="50800" dist="38100" dir="8100000" algn="tr" rotWithShape="0">
              <a:prstClr val="black">
                <a:alpha val="40000"/>
              </a:prstClr>
            </a:outerShdw>
          </a:effectLst>
        </p:spPr>
        <p:txBody>
          <a:bodyPr/>
          <a:lstStyle/>
          <a:p>
            <a:r>
              <a:rPr lang="sr-Latn-RS" dirty="0" smtClean="0"/>
              <a:t>Korelacija</a:t>
            </a:r>
            <a:endParaRPr lang="en-US" dirty="0"/>
          </a:p>
        </p:txBody>
      </p:sp>
      <p:sp>
        <p:nvSpPr>
          <p:cNvPr id="3" name="Subtitle 2"/>
          <p:cNvSpPr>
            <a:spLocks noGrp="1"/>
          </p:cNvSpPr>
          <p:nvPr>
            <p:ph type="subTitle" idx="1"/>
          </p:nvPr>
        </p:nvSpPr>
        <p:spPr>
          <a:xfrm>
            <a:off x="685800" y="1600200"/>
            <a:ext cx="7696200" cy="4648200"/>
          </a:xfrm>
        </p:spPr>
        <p:txBody>
          <a:bodyPr>
            <a:normAutofit/>
          </a:bodyPr>
          <a:lstStyle/>
          <a:p>
            <a:pPr marL="457200" indent="-457200" algn="l">
              <a:buFont typeface="Arial" pitchFamily="34" charset="0"/>
              <a:buChar char="•"/>
            </a:pPr>
            <a:r>
              <a:rPr lang="sr-Latn-RS" sz="2800" dirty="0" smtClean="0">
                <a:solidFill>
                  <a:schemeClr val="tx1"/>
                </a:solidFill>
              </a:rPr>
              <a:t>Stepen veze između promenljivih koje se posmatraju se </a:t>
            </a:r>
            <a:r>
              <a:rPr lang="en-US" sz="2800" dirty="0" err="1" smtClean="0">
                <a:solidFill>
                  <a:schemeClr val="tx1"/>
                </a:solidFill>
              </a:rPr>
              <a:t>ispituje</a:t>
            </a:r>
            <a:r>
              <a:rPr lang="sr-Latn-RS" sz="2800" dirty="0" smtClean="0">
                <a:solidFill>
                  <a:schemeClr val="tx1"/>
                </a:solidFill>
              </a:rPr>
              <a:t> korelacionom analizom.</a:t>
            </a:r>
          </a:p>
          <a:p>
            <a:pPr marL="457200" indent="-457200" algn="l">
              <a:buFont typeface="Arial" pitchFamily="34" charset="0"/>
              <a:buChar char="•"/>
            </a:pPr>
            <a:r>
              <a:rPr lang="sr-Latn-RS" sz="2800" dirty="0" smtClean="0">
                <a:solidFill>
                  <a:schemeClr val="tx1"/>
                </a:solidFill>
              </a:rPr>
              <a:t>Mera korelacije se izražava koeficijentom korelacije koji uzima vrednosti u intervalu</a:t>
            </a:r>
            <a:r>
              <a:rPr lang="sr-Latn-RS" sz="2800" dirty="0">
                <a:solidFill>
                  <a:schemeClr val="tx1"/>
                </a:solidFill>
              </a:rPr>
              <a:t> </a:t>
            </a:r>
            <a:r>
              <a:rPr lang="en-US" sz="2800" dirty="0" smtClean="0">
                <a:solidFill>
                  <a:schemeClr val="tx1"/>
                </a:solidFill>
              </a:rPr>
              <a:t>[-1, 1].</a:t>
            </a:r>
          </a:p>
          <a:p>
            <a:pPr marL="457200" indent="-457200" algn="l">
              <a:buFont typeface="Arial" pitchFamily="34" charset="0"/>
              <a:buChar char="•"/>
            </a:pPr>
            <a:r>
              <a:rPr lang="sr-Latn-RS" sz="2800" dirty="0" smtClean="0">
                <a:solidFill>
                  <a:schemeClr val="tx1"/>
                </a:solidFill>
              </a:rPr>
              <a:t>Korelacija se može podeliti prema:</a:t>
            </a:r>
            <a:br>
              <a:rPr lang="sr-Latn-RS" sz="2800" dirty="0" smtClean="0">
                <a:solidFill>
                  <a:schemeClr val="tx1"/>
                </a:solidFill>
              </a:rPr>
            </a:br>
            <a:r>
              <a:rPr lang="sr-Latn-RS" sz="2800" dirty="0" smtClean="0">
                <a:solidFill>
                  <a:schemeClr val="tx1"/>
                </a:solidFill>
              </a:rPr>
              <a:t>	- smeru (pozitivna ili negativna)</a:t>
            </a:r>
            <a:br>
              <a:rPr lang="sr-Latn-RS" sz="2800" dirty="0" smtClean="0">
                <a:solidFill>
                  <a:schemeClr val="tx1"/>
                </a:solidFill>
              </a:rPr>
            </a:br>
            <a:r>
              <a:rPr lang="sr-Latn-RS" sz="2800" dirty="0" smtClean="0">
                <a:solidFill>
                  <a:schemeClr val="tx1"/>
                </a:solidFill>
              </a:rPr>
              <a:t>	- broju posmatranih promenljivih (prosta ili   </a:t>
            </a:r>
            <a:br>
              <a:rPr lang="sr-Latn-RS" sz="2800" dirty="0" smtClean="0">
                <a:solidFill>
                  <a:schemeClr val="tx1"/>
                </a:solidFill>
              </a:rPr>
            </a:br>
            <a:r>
              <a:rPr lang="sr-Latn-RS" sz="2800" dirty="0" smtClean="0">
                <a:solidFill>
                  <a:schemeClr val="tx1"/>
                </a:solidFill>
              </a:rPr>
              <a:t>         višestruka)</a:t>
            </a:r>
            <a:br>
              <a:rPr lang="sr-Latn-RS" sz="2800" dirty="0" smtClean="0">
                <a:solidFill>
                  <a:schemeClr val="tx1"/>
                </a:solidFill>
              </a:rPr>
            </a:br>
            <a:r>
              <a:rPr lang="sr-Latn-RS" sz="2800" dirty="0" smtClean="0">
                <a:solidFill>
                  <a:schemeClr val="tx1"/>
                </a:solidFill>
              </a:rPr>
              <a:t>	- obliku veza (linearna ili nelinearna).</a:t>
            </a:r>
          </a:p>
        </p:txBody>
      </p:sp>
    </p:spTree>
    <p:extLst>
      <p:ext uri="{BB962C8B-B14F-4D97-AF65-F5344CB8AC3E}">
        <p14:creationId xmlns:p14="http://schemas.microsoft.com/office/powerpoint/2010/main" val="794489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609600"/>
                <a:ext cx="8229600" cy="5516563"/>
              </a:xfrm>
            </p:spPr>
            <p:txBody>
              <a:bodyPr>
                <a:normAutofit lnSpcReduction="10000"/>
              </a:bodyPr>
              <a:lstStyle/>
              <a:p>
                <a:r>
                  <a:rPr lang="en-US" sz="2800" dirty="0" smtClean="0"/>
                  <a:t>Sum of Cross-products (</a:t>
                </a:r>
                <a:r>
                  <a:rPr lang="en-US" sz="2800" dirty="0" err="1" smtClean="0"/>
                  <a:t>za</a:t>
                </a:r>
                <a:r>
                  <a:rPr lang="en-US" sz="2800" dirty="0" smtClean="0"/>
                  <a:t> </a:t>
                </a:r>
                <a:r>
                  <a:rPr lang="en-US" sz="2800" dirty="0" err="1" smtClean="0"/>
                  <a:t>različita</a:t>
                </a:r>
                <a:r>
                  <a:rPr lang="en-US" sz="2800" dirty="0" smtClean="0"/>
                  <a:t> </a:t>
                </a:r>
                <a:r>
                  <a:rPr lang="en-US" sz="2800" dirty="0" err="1" smtClean="0"/>
                  <a:t>obeležja</a:t>
                </a:r>
                <a:r>
                  <a:rPr lang="en-US" sz="2800" dirty="0" smtClean="0"/>
                  <a:t>)</a:t>
                </a:r>
                <a:r>
                  <a:rPr lang="en-US" dirty="0"/>
                  <a:t/>
                </a:r>
                <a:br>
                  <a:rPr lang="en-US" dirty="0"/>
                </a:br>
                <a14:m>
                  <m:oMath xmlns:m="http://schemas.openxmlformats.org/officeDocument/2006/math">
                    <m:nary>
                      <m:naryPr>
                        <m:chr m:val="∑"/>
                        <m:ctrlPr>
                          <a:rPr lang="en-US" sz="2400" i="1">
                            <a:latin typeface="Cambria Math"/>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𝑁</m:t>
                        </m:r>
                      </m:sup>
                      <m:e>
                        <m:r>
                          <a:rPr lang="en-US" sz="2400" i="1">
                            <a:latin typeface="Cambria Math" panose="02040503050406030204" pitchFamily="18" charset="0"/>
                          </a:rPr>
                          <m:t>(</m:t>
                        </m:r>
                        <m:sSub>
                          <m:sSubPr>
                            <m:ctrlPr>
                              <a:rPr lang="en-US" sz="2400" i="1">
                                <a:latin typeface="Cambria Math"/>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a:rPr>
                            </m:ctrlPr>
                          </m:sSubPr>
                          <m:e>
                            <m:acc>
                              <m:accPr>
                                <m:chr m:val="̅"/>
                                <m:ctrlPr>
                                  <a:rPr lang="en-US" sz="2400" i="1">
                                    <a:latin typeface="Cambria Math"/>
                                  </a:rPr>
                                </m:ctrlPr>
                              </m:accPr>
                              <m:e>
                                <m:r>
                                  <a:rPr lang="en-US" sz="2400" i="1">
                                    <a:latin typeface="Cambria Math" panose="02040503050406030204" pitchFamily="18" charset="0"/>
                                  </a:rPr>
                                  <m:t>𝑥</m:t>
                                </m:r>
                              </m:e>
                            </m:acc>
                          </m:e>
                          <m:sub>
                            <m:r>
                              <a:rPr lang="en-US" sz="2400" i="1">
                                <a:latin typeface="Cambria Math" panose="02040503050406030204" pitchFamily="18" charset="0"/>
                              </a:rPr>
                              <m:t>𝑁</m:t>
                            </m:r>
                          </m:sub>
                        </m:sSub>
                        <m:r>
                          <a:rPr lang="en-US" sz="2400" i="1">
                            <a:latin typeface="Cambria Math" panose="02040503050406030204" pitchFamily="18" charset="0"/>
                          </a:rPr>
                          <m:t>)(</m:t>
                        </m:r>
                        <m:sSub>
                          <m:sSubPr>
                            <m:ctrlPr>
                              <a:rPr lang="en-US" sz="2400" i="1">
                                <a:latin typeface="Cambria Math"/>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a:rPr>
                            </m:ctrlPr>
                          </m:sSubPr>
                          <m:e>
                            <m:acc>
                              <m:accPr>
                                <m:chr m:val="̅"/>
                                <m:ctrlPr>
                                  <a:rPr lang="en-US" sz="2400" i="1">
                                    <a:latin typeface="Cambria Math"/>
                                  </a:rPr>
                                </m:ctrlPr>
                              </m:accPr>
                              <m:e>
                                <m:r>
                                  <a:rPr lang="en-US" sz="2400" i="1">
                                    <a:latin typeface="Cambria Math" panose="02040503050406030204" pitchFamily="18" charset="0"/>
                                  </a:rPr>
                                  <m:t>𝑦</m:t>
                                </m:r>
                              </m:e>
                            </m:acc>
                          </m:e>
                          <m:sub>
                            <m:r>
                              <a:rPr lang="en-US" sz="2400" i="1">
                                <a:latin typeface="Cambria Math" panose="02040503050406030204" pitchFamily="18" charset="0"/>
                              </a:rPr>
                              <m:t>𝑁</m:t>
                            </m:r>
                          </m:sub>
                        </m:sSub>
                        <m:r>
                          <a:rPr lang="en-US" sz="2400" i="1">
                            <a:latin typeface="Cambria Math" panose="02040503050406030204" pitchFamily="18" charset="0"/>
                          </a:rPr>
                          <m:t>)</m:t>
                        </m:r>
                      </m:e>
                    </m:nary>
                  </m:oMath>
                </a14:m>
                <a:endParaRPr lang="en-US" sz="2400" dirty="0" smtClean="0"/>
              </a:p>
              <a:p>
                <a:r>
                  <a:rPr lang="en-US" sz="2800" dirty="0" smtClean="0"/>
                  <a:t>Sum of Squares (</a:t>
                </a:r>
                <a:r>
                  <a:rPr lang="en-US" sz="2800" dirty="0" err="1" smtClean="0"/>
                  <a:t>za</a:t>
                </a:r>
                <a:r>
                  <a:rPr lang="en-US" sz="2800" dirty="0" smtClean="0"/>
                  <a:t> </a:t>
                </a:r>
                <a:r>
                  <a:rPr lang="en-US" sz="2800" dirty="0" err="1" smtClean="0"/>
                  <a:t>ista</a:t>
                </a:r>
                <a:r>
                  <a:rPr lang="en-US" sz="2800" dirty="0" smtClean="0"/>
                  <a:t> </a:t>
                </a:r>
                <a:r>
                  <a:rPr lang="en-US" sz="2800" dirty="0" err="1" smtClean="0"/>
                  <a:t>obeležja</a:t>
                </a:r>
                <a:r>
                  <a:rPr lang="en-US" sz="2800" dirty="0" smtClean="0"/>
                  <a:t>)</a:t>
                </a:r>
                <a:r>
                  <a:rPr lang="en-US" dirty="0" smtClean="0"/>
                  <a:t/>
                </a:r>
                <a:br>
                  <a:rPr lang="en-US" dirty="0" smtClean="0"/>
                </a:br>
                <a14:m>
                  <m:oMath xmlns:m="http://schemas.openxmlformats.org/officeDocument/2006/math">
                    <m:nary>
                      <m:naryPr>
                        <m:chr m:val="∑"/>
                        <m:ctrlPr>
                          <a:rPr lang="en-US" sz="2400" i="1">
                            <a:latin typeface="Cambria Math"/>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𝑁</m:t>
                        </m:r>
                      </m:sup>
                      <m:e>
                        <m:sSup>
                          <m:sSupPr>
                            <m:ctrlPr>
                              <a:rPr lang="en-US" sz="2400" b="0" i="1" smtClean="0">
                                <a:latin typeface="Cambria Math"/>
                              </a:rPr>
                            </m:ctrlPr>
                          </m:sSupPr>
                          <m:e>
                            <m:d>
                              <m:dPr>
                                <m:ctrlPr>
                                  <a:rPr lang="en-US" sz="2400" i="1">
                                    <a:latin typeface="Cambria Math"/>
                                  </a:rPr>
                                </m:ctrlPr>
                              </m:dPr>
                              <m:e>
                                <m:sSub>
                                  <m:sSubPr>
                                    <m:ctrlPr>
                                      <a:rPr lang="en-US" sz="2400" i="1">
                                        <a:latin typeface="Cambria Math"/>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a:rPr>
                                    </m:ctrlPr>
                                  </m:sSubPr>
                                  <m:e>
                                    <m:acc>
                                      <m:accPr>
                                        <m:chr m:val="̅"/>
                                        <m:ctrlPr>
                                          <a:rPr lang="en-US" sz="2400" i="1">
                                            <a:latin typeface="Cambria Math"/>
                                          </a:rPr>
                                        </m:ctrlPr>
                                      </m:accPr>
                                      <m:e>
                                        <m:r>
                                          <a:rPr lang="en-US" sz="2400" i="1">
                                            <a:latin typeface="Cambria Math" panose="02040503050406030204" pitchFamily="18" charset="0"/>
                                          </a:rPr>
                                          <m:t>𝑥</m:t>
                                        </m:r>
                                      </m:e>
                                    </m:acc>
                                  </m:e>
                                  <m:sub>
                                    <m:r>
                                      <a:rPr lang="en-US" sz="2400" i="1">
                                        <a:latin typeface="Cambria Math" panose="02040503050406030204" pitchFamily="18" charset="0"/>
                                      </a:rPr>
                                      <m:t>𝑁</m:t>
                                    </m:r>
                                  </m:sub>
                                </m:sSub>
                              </m:e>
                            </m:d>
                          </m:e>
                          <m:sup>
                            <m:r>
                              <a:rPr lang="en-US" sz="2400" b="0" i="1" smtClean="0">
                                <a:latin typeface="Cambria Math" panose="02040503050406030204" pitchFamily="18" charset="0"/>
                              </a:rPr>
                              <m:t>2</m:t>
                            </m:r>
                          </m:sup>
                        </m:sSup>
                        <m:r>
                          <a:rPr lang="en-US" sz="2400" i="1" smtClean="0">
                            <a:latin typeface="Cambria Math" panose="02040503050406030204" pitchFamily="18" charset="0"/>
                          </a:rPr>
                          <m:t> </m:t>
                        </m:r>
                      </m:e>
                    </m:nary>
                  </m:oMath>
                </a14:m>
                <a:endParaRPr lang="en-US" sz="2400" dirty="0" smtClean="0"/>
              </a:p>
              <a:p>
                <a:r>
                  <a:rPr lang="en-US" sz="2800" dirty="0" smtClean="0"/>
                  <a:t>Covariance</a:t>
                </a:r>
                <a:r>
                  <a:rPr lang="en-US" dirty="0" smtClean="0"/>
                  <a:t/>
                </a:r>
                <a:br>
                  <a:rPr lang="en-US" dirty="0" smtClean="0"/>
                </a:br>
                <a14:m>
                  <m:oMath xmlns:m="http://schemas.openxmlformats.org/officeDocument/2006/math">
                    <m:f>
                      <m:fPr>
                        <m:ctrlPr>
                          <a:rPr lang="en-US" sz="2400" b="0" i="1" smtClean="0">
                            <a:latin typeface="Cambria Math"/>
                            <a:ea typeface="Cambria Math" panose="02040503050406030204" pitchFamily="18" charset="0"/>
                          </a:rPr>
                        </m:ctrlPr>
                      </m:fPr>
                      <m:num>
                        <m:nary>
                          <m:naryPr>
                            <m:chr m:val="∑"/>
                            <m:ctrlPr>
                              <a:rPr lang="en-US" sz="2400" i="1">
                                <a:latin typeface="Cambria Math"/>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𝑁</m:t>
                            </m:r>
                          </m:sup>
                          <m:e>
                            <m:d>
                              <m:dPr>
                                <m:ctrlPr>
                                  <a:rPr lang="en-US" sz="2400" i="1">
                                    <a:latin typeface="Cambria Math"/>
                                    <a:ea typeface="Cambria Math" panose="02040503050406030204" pitchFamily="18" charset="0"/>
                                  </a:rPr>
                                </m:ctrlPr>
                              </m:dPr>
                              <m:e>
                                <m:sSub>
                                  <m:sSubPr>
                                    <m:ctrlPr>
                                      <a:rPr lang="en-US" sz="2400" i="1">
                                        <a:latin typeface="Cambria Math"/>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a:ea typeface="Cambria Math" panose="02040503050406030204" pitchFamily="18" charset="0"/>
                                      </a:rPr>
                                    </m:ctrlPr>
                                  </m:sSubPr>
                                  <m:e>
                                    <m:acc>
                                      <m:accPr>
                                        <m:chr m:val="̅"/>
                                        <m:ctrlPr>
                                          <a:rPr lang="en-US" sz="2400" i="1">
                                            <a:latin typeface="Cambria Math"/>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𝑥</m:t>
                                        </m:r>
                                      </m:e>
                                    </m:acc>
                                  </m:e>
                                  <m:sub>
                                    <m:r>
                                      <a:rPr lang="en-US" sz="2400" i="1">
                                        <a:latin typeface="Cambria Math" panose="02040503050406030204" pitchFamily="18" charset="0"/>
                                        <a:ea typeface="Cambria Math" panose="02040503050406030204" pitchFamily="18" charset="0"/>
                                      </a:rPr>
                                      <m:t>𝑁</m:t>
                                    </m:r>
                                  </m:sub>
                                </m:sSub>
                              </m:e>
                            </m:d>
                            <m:d>
                              <m:dPr>
                                <m:ctrlPr>
                                  <a:rPr lang="en-US" sz="2400" i="1">
                                    <a:latin typeface="Cambria Math"/>
                                    <a:ea typeface="Cambria Math" panose="02040503050406030204" pitchFamily="18" charset="0"/>
                                  </a:rPr>
                                </m:ctrlPr>
                              </m:dPr>
                              <m:e>
                                <m:sSub>
                                  <m:sSubPr>
                                    <m:ctrlPr>
                                      <a:rPr lang="en-US" sz="2400" i="1">
                                        <a:latin typeface="Cambria Math"/>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a:ea typeface="Cambria Math" panose="02040503050406030204" pitchFamily="18" charset="0"/>
                                      </a:rPr>
                                    </m:ctrlPr>
                                  </m:sSubPr>
                                  <m:e>
                                    <m:acc>
                                      <m:accPr>
                                        <m:chr m:val="̅"/>
                                        <m:ctrlPr>
                                          <a:rPr lang="en-US" sz="2400" i="1">
                                            <a:latin typeface="Cambria Math"/>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𝑦</m:t>
                                        </m:r>
                                      </m:e>
                                    </m:acc>
                                  </m:e>
                                  <m:sub>
                                    <m:r>
                                      <a:rPr lang="en-US" sz="2400" i="1">
                                        <a:latin typeface="Cambria Math" panose="02040503050406030204" pitchFamily="18" charset="0"/>
                                        <a:ea typeface="Cambria Math" panose="02040503050406030204" pitchFamily="18" charset="0"/>
                                      </a:rPr>
                                      <m:t>𝑁</m:t>
                                    </m:r>
                                  </m:sub>
                                </m:sSub>
                              </m:e>
                            </m:d>
                          </m:e>
                        </m:nary>
                      </m:num>
                      <m:den>
                        <m:r>
                          <a:rPr lang="en-US" sz="2400" b="0" i="1" smtClean="0">
                            <a:latin typeface="Cambria Math" panose="02040503050406030204" pitchFamily="18" charset="0"/>
                            <a:ea typeface="Cambria Math" panose="02040503050406030204" pitchFamily="18" charset="0"/>
                          </a:rPr>
                          <m:t>𝑁</m:t>
                        </m:r>
                        <m:r>
                          <a:rPr lang="en-US" sz="2400" b="0" i="1" smtClean="0">
                            <a:latin typeface="Cambria Math" panose="02040503050406030204" pitchFamily="18" charset="0"/>
                            <a:ea typeface="Cambria Math" panose="02040503050406030204" pitchFamily="18" charset="0"/>
                          </a:rPr>
                          <m:t>−1</m:t>
                        </m:r>
                      </m:den>
                    </m:f>
                  </m:oMath>
                </a14:m>
                <a:r>
                  <a:rPr lang="en-US" sz="2400" b="0" dirty="0" smtClean="0">
                    <a:latin typeface="Cambria Math" panose="02040503050406030204" pitchFamily="18" charset="0"/>
                    <a:ea typeface="Cambria Math" panose="02040503050406030204" pitchFamily="18" charset="0"/>
                  </a:rPr>
                  <a:t/>
                </a:r>
                <a:br>
                  <a:rPr lang="en-US" sz="2400" b="0" dirty="0" smtClean="0">
                    <a:latin typeface="Cambria Math" panose="02040503050406030204" pitchFamily="18" charset="0"/>
                    <a:ea typeface="Cambria Math" panose="02040503050406030204" pitchFamily="18" charset="0"/>
                  </a:rPr>
                </a:br>
                <a:endParaRPr lang="en-US" sz="2400" b="0" dirty="0" smtClean="0">
                  <a:latin typeface="Cambria Math" panose="02040503050406030204" pitchFamily="18" charset="0"/>
                  <a:ea typeface="Cambria Math" panose="02040503050406030204" pitchFamily="18" charset="0"/>
                </a:endParaRPr>
              </a:p>
              <a:p>
                <a:endParaRPr lang="en-US" sz="240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sz="2400" b="0" i="1" smtClean="0">
                              <a:latin typeface="Cambria Math"/>
                              <a:ea typeface="Cambria Math" panose="02040503050406030204" pitchFamily="18" charset="0"/>
                            </a:rPr>
                          </m:ctrlPr>
                        </m:fPr>
                        <m:num>
                          <m:nary>
                            <m:naryPr>
                              <m:chr m:val="∑"/>
                              <m:ctrlPr>
                                <a:rPr lang="en-US" sz="2400" i="1">
                                  <a:latin typeface="Cambria Math"/>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𝑁</m:t>
                              </m:r>
                            </m:sup>
                            <m:e>
                              <m:sSup>
                                <m:sSupPr>
                                  <m:ctrlPr>
                                    <a:rPr lang="en-US" sz="2400" i="1">
                                      <a:latin typeface="Cambria Math"/>
                                      <a:ea typeface="Cambria Math" panose="02040503050406030204" pitchFamily="18" charset="0"/>
                                    </a:rPr>
                                  </m:ctrlPr>
                                </m:sSupPr>
                                <m:e>
                                  <m:d>
                                    <m:dPr>
                                      <m:ctrlPr>
                                        <a:rPr lang="en-US" sz="2400" i="1">
                                          <a:latin typeface="Cambria Math"/>
                                          <a:ea typeface="Cambria Math" panose="02040503050406030204" pitchFamily="18" charset="0"/>
                                        </a:rPr>
                                      </m:ctrlPr>
                                    </m:dPr>
                                    <m:e>
                                      <m:sSub>
                                        <m:sSubPr>
                                          <m:ctrlPr>
                                            <a:rPr lang="en-US" sz="2400" i="1">
                                              <a:latin typeface="Cambria Math"/>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a:ea typeface="Cambria Math" panose="02040503050406030204" pitchFamily="18" charset="0"/>
                                            </a:rPr>
                                          </m:ctrlPr>
                                        </m:sSubPr>
                                        <m:e>
                                          <m:acc>
                                            <m:accPr>
                                              <m:chr m:val="̅"/>
                                              <m:ctrlPr>
                                                <a:rPr lang="en-US" sz="2400" i="1">
                                                  <a:latin typeface="Cambria Math"/>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𝑥</m:t>
                                              </m:r>
                                            </m:e>
                                          </m:acc>
                                        </m:e>
                                        <m:sub>
                                          <m:r>
                                            <a:rPr lang="en-US" sz="2400" i="1">
                                              <a:latin typeface="Cambria Math" panose="02040503050406030204" pitchFamily="18" charset="0"/>
                                              <a:ea typeface="Cambria Math" panose="02040503050406030204" pitchFamily="18" charset="0"/>
                                            </a:rPr>
                                            <m:t>𝑁</m:t>
                                          </m:r>
                                        </m:sub>
                                      </m:sSub>
                                    </m:e>
                                  </m:d>
                                </m:e>
                                <m:sup>
                                  <m:r>
                                    <a:rPr lang="en-US" sz="2400" i="1">
                                      <a:latin typeface="Cambria Math" panose="02040503050406030204" pitchFamily="18" charset="0"/>
                                      <a:ea typeface="Cambria Math" panose="02040503050406030204" pitchFamily="18" charset="0"/>
                                    </a:rPr>
                                    <m:t>2</m:t>
                                  </m:r>
                                </m:sup>
                              </m:sSup>
                              <m:r>
                                <a:rPr lang="en-US" sz="2400" i="1">
                                  <a:latin typeface="Cambria Math" panose="02040503050406030204" pitchFamily="18" charset="0"/>
                                  <a:ea typeface="Cambria Math" panose="02040503050406030204" pitchFamily="18" charset="0"/>
                                </a:rPr>
                                <m:t> </m:t>
                              </m:r>
                            </m:e>
                          </m:nary>
                        </m:num>
                        <m:den>
                          <m:r>
                            <a:rPr lang="en-US" sz="2400" b="0" i="1" smtClean="0">
                              <a:latin typeface="Cambria Math" panose="02040503050406030204" pitchFamily="18" charset="0"/>
                              <a:ea typeface="Cambria Math" panose="02040503050406030204" pitchFamily="18" charset="0"/>
                            </a:rPr>
                            <m:t>𝑁</m:t>
                          </m:r>
                          <m:r>
                            <a:rPr lang="en-US" sz="2400" b="0" i="1" smtClean="0">
                              <a:latin typeface="Cambria Math" panose="02040503050406030204" pitchFamily="18" charset="0"/>
                              <a:ea typeface="Cambria Math" panose="02040503050406030204" pitchFamily="18" charset="0"/>
                            </a:rPr>
                            <m:t>−1</m:t>
                          </m:r>
                        </m:den>
                      </m:f>
                    </m:oMath>
                  </m:oMathPara>
                </a14:m>
                <a:endParaRPr lang="en-US" sz="2400" dirty="0" smtClean="0">
                  <a:latin typeface="Cambria Math" panose="02040503050406030204" pitchFamily="18" charset="0"/>
                  <a:ea typeface="Cambria Math" panose="02040503050406030204" pitchFamily="18" charset="0"/>
                </a:endParaRPr>
              </a:p>
              <a:p>
                <a:endParaRPr lang="en-US" dirty="0" smtClean="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609600"/>
                <a:ext cx="8229600" cy="5516563"/>
              </a:xfrm>
              <a:blipFill rotWithShape="0">
                <a:blip r:embed="rId2"/>
                <a:stretch>
                  <a:fillRect l="-1333" t="-1768"/>
                </a:stretch>
              </a:blipFill>
            </p:spPr>
            <p:txBody>
              <a:bodyPr/>
              <a:lstStyle/>
              <a:p>
                <a:r>
                  <a:rPr lang="en-US">
                    <a:noFill/>
                  </a:rPr>
                  <a:t> </a:t>
                </a:r>
              </a:p>
            </p:txBody>
          </p:sp>
        </mc:Fallback>
      </mc:AlternateContent>
    </p:spTree>
    <p:extLst>
      <p:ext uri="{BB962C8B-B14F-4D97-AF65-F5344CB8AC3E}">
        <p14:creationId xmlns:p14="http://schemas.microsoft.com/office/powerpoint/2010/main" val="1218061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8200"/>
            <a:ext cx="8229600" cy="5592763"/>
          </a:xfrm>
        </p:spPr>
        <p:txBody>
          <a:bodyPr>
            <a:normAutofit/>
          </a:bodyPr>
          <a:lstStyle/>
          <a:p>
            <a:pPr>
              <a:buNone/>
            </a:pPr>
            <a:r>
              <a:rPr lang="sr-Latn-RS" sz="2800" dirty="0" smtClean="0"/>
              <a:t>SPSS pri korelaciji rešava problem vrednosti koje</a:t>
            </a:r>
          </a:p>
          <a:p>
            <a:pPr>
              <a:buNone/>
            </a:pPr>
            <a:r>
              <a:rPr lang="sr-Latn-RS" sz="2800" dirty="0" err="1" smtClean="0"/>
              <a:t>n</a:t>
            </a:r>
            <a:r>
              <a:rPr lang="en-US" sz="2800" dirty="0" err="1" smtClean="0"/>
              <a:t>edostaj</a:t>
            </a:r>
            <a:r>
              <a:rPr lang="sr-Latn-RS" sz="2800" dirty="0" smtClean="0"/>
              <a:t>u na jedan od sledećih načina (koje biramo</a:t>
            </a:r>
          </a:p>
          <a:p>
            <a:pPr>
              <a:buNone/>
            </a:pPr>
            <a:r>
              <a:rPr lang="sr-Latn-RS" sz="2800" dirty="0" smtClean="0"/>
              <a:t>takođe u </a:t>
            </a:r>
            <a:r>
              <a:rPr lang="sr-Latn-RS" sz="2800" i="1" dirty="0" smtClean="0"/>
              <a:t>Options</a:t>
            </a:r>
            <a:r>
              <a:rPr lang="sr-Latn-RS" sz="2800" dirty="0" smtClean="0"/>
              <a:t>):</a:t>
            </a:r>
          </a:p>
          <a:p>
            <a:pPr>
              <a:buNone/>
            </a:pPr>
            <a:endParaRPr lang="sr-Latn-RS" sz="2800" dirty="0" smtClean="0"/>
          </a:p>
          <a:p>
            <a:r>
              <a:rPr lang="sr-Latn-RS" sz="2800" i="1" dirty="0" smtClean="0"/>
              <a:t>Exclude cases pairwise (default) </a:t>
            </a:r>
          </a:p>
          <a:p>
            <a:r>
              <a:rPr lang="sr-Latn-RS" sz="2800" i="1" dirty="0" smtClean="0"/>
              <a:t>Exclude cases listwise</a:t>
            </a:r>
            <a:r>
              <a:rPr lang="sr-Latn-RS" sz="2800" dirty="0" smtClean="0"/>
              <a:t> </a:t>
            </a:r>
            <a:endParaRPr lang="sr-Latn-RS" sz="2800" i="1" dirty="0" smtClean="0"/>
          </a:p>
        </p:txBody>
      </p:sp>
    </p:spTree>
    <p:extLst>
      <p:ext uri="{BB962C8B-B14F-4D97-AF65-F5344CB8AC3E}">
        <p14:creationId xmlns:p14="http://schemas.microsoft.com/office/powerpoint/2010/main" val="2054951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838201"/>
            <a:ext cx="7467600" cy="4401205"/>
          </a:xfrm>
          <a:prstGeom prst="rect">
            <a:avLst/>
          </a:prstGeom>
        </p:spPr>
        <p:txBody>
          <a:bodyPr wrap="square">
            <a:spAutoFit/>
          </a:bodyPr>
          <a:lstStyle/>
          <a:p>
            <a:pPr algn="just">
              <a:buFont typeface="Arial" pitchFamily="34" charset="0"/>
              <a:buChar char="•"/>
            </a:pPr>
            <a:r>
              <a:rPr lang="sr-Latn-RS" sz="2800" i="1" dirty="0" smtClean="0">
                <a:solidFill>
                  <a:prstClr val="black"/>
                </a:solidFill>
              </a:rPr>
              <a:t> Exclude cases pairwise</a:t>
            </a:r>
          </a:p>
          <a:p>
            <a:pPr algn="just"/>
            <a:endParaRPr lang="sr-Latn-RS" sz="2800" dirty="0" smtClean="0">
              <a:solidFill>
                <a:prstClr val="black"/>
              </a:solidFill>
            </a:endParaRPr>
          </a:p>
          <a:p>
            <a:pPr algn="just"/>
            <a:r>
              <a:rPr lang="sr-Latn-RS" sz="2800" dirty="0" smtClean="0">
                <a:solidFill>
                  <a:prstClr val="black"/>
                </a:solidFill>
              </a:rPr>
              <a:t>Koristimo sve podatke koji postoje. Vrednost promenljive ne možemo da uzmemo u obzir pri analizi ukoliko nedostaje, ali koristimo sve ostale promenljive te opservacije pri njihovim analizama. Korisno je ovu opciju koristiti ako je broj opservacija mali, ili je procenat vrednosti koje nedostaju velik. Mana: različit broj opservacija pri različitim korelacijama.</a:t>
            </a:r>
            <a:endParaRPr lang="sr-Latn-RS" sz="2800" i="1" dirty="0" smtClean="0">
              <a:solidFill>
                <a:prstClr val="black"/>
              </a:solidFill>
            </a:endParaRPr>
          </a:p>
        </p:txBody>
      </p:sp>
    </p:spTree>
    <p:extLst>
      <p:ext uri="{BB962C8B-B14F-4D97-AF65-F5344CB8AC3E}">
        <p14:creationId xmlns:p14="http://schemas.microsoft.com/office/powerpoint/2010/main" val="2102188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676400"/>
            <a:ext cx="8001000" cy="4525963"/>
          </a:xfrm>
        </p:spPr>
        <p:txBody>
          <a:bodyPr>
            <a:normAutofit/>
          </a:bodyPr>
          <a:lstStyle/>
          <a:p>
            <a:pPr algn="just">
              <a:buNone/>
            </a:pPr>
            <a:r>
              <a:rPr lang="sr-Latn-RS" sz="2800" dirty="0" smtClean="0"/>
              <a:t>    Vrednost se ne uzima u obzir pri analizi ukoliko nedostaje vrednost bilo koje promenljive date opservacije (jedna ćelija nedostaje – ignoriše se čitav red). Mana je gubitak mogućih ispravnih podataka (npr. ispitanik nije odgovorio na sva pitanja, ali je na neka dao pravilne odgovore).</a:t>
            </a:r>
          </a:p>
          <a:p>
            <a:endParaRPr lang="en-US" sz="2800" dirty="0"/>
          </a:p>
        </p:txBody>
      </p:sp>
      <p:sp>
        <p:nvSpPr>
          <p:cNvPr id="7" name="Title 1"/>
          <p:cNvSpPr>
            <a:spLocks noGrp="1"/>
          </p:cNvSpPr>
          <p:nvPr>
            <p:ph type="title"/>
          </p:nvPr>
        </p:nvSpPr>
        <p:spPr>
          <a:xfrm>
            <a:off x="762000" y="533400"/>
            <a:ext cx="8229600" cy="1143000"/>
          </a:xfrm>
        </p:spPr>
        <p:txBody>
          <a:bodyPr>
            <a:normAutofit/>
          </a:bodyPr>
          <a:lstStyle/>
          <a:p>
            <a:pPr algn="l">
              <a:buFont typeface="Arial" pitchFamily="34" charset="0"/>
              <a:buChar char="•"/>
            </a:pPr>
            <a:r>
              <a:rPr lang="sr-Latn-RS" sz="2800" dirty="0" smtClean="0"/>
              <a:t> </a:t>
            </a:r>
            <a:r>
              <a:rPr lang="sr-Latn-RS" sz="2800" i="1" dirty="0" smtClean="0"/>
              <a:t>Exclude cases listwise </a:t>
            </a:r>
            <a:endParaRPr lang="en-US" sz="2800" i="1" dirty="0"/>
          </a:p>
        </p:txBody>
      </p:sp>
    </p:spTree>
    <p:extLst>
      <p:ext uri="{BB962C8B-B14F-4D97-AF65-F5344CB8AC3E}">
        <p14:creationId xmlns:p14="http://schemas.microsoft.com/office/powerpoint/2010/main" val="991363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smtClean="0"/>
              <a:t>Spirmanov koeficijent korelacije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029200"/>
              </a:xfrm>
            </p:spPr>
            <p:txBody>
              <a:bodyPr>
                <a:normAutofit lnSpcReduction="10000"/>
              </a:bodyPr>
              <a:lstStyle/>
              <a:p>
                <a:r>
                  <a:rPr lang="vi-VN" sz="2800" dirty="0" smtClean="0">
                    <a:latin typeface="Calibri" pitchFamily="34" charset="0"/>
                  </a:rPr>
                  <a:t>Računamo ga ako je ispunjen </a:t>
                </a:r>
                <a:r>
                  <a:rPr lang="sr-Latn-RS" sz="2800" dirty="0" smtClean="0">
                    <a:latin typeface="Calibri" pitchFamily="34" charset="0"/>
                  </a:rPr>
                  <a:t>bar jedan od </a:t>
                </a:r>
                <a:r>
                  <a:rPr lang="vi-VN" sz="2800" dirty="0" smtClean="0">
                    <a:latin typeface="Calibri" pitchFamily="34" charset="0"/>
                  </a:rPr>
                  <a:t>sledećih </a:t>
                </a:r>
                <a:r>
                  <a:rPr lang="vi-VN" sz="2800" dirty="0">
                    <a:latin typeface="Calibri" pitchFamily="34" charset="0"/>
                  </a:rPr>
                  <a:t>uslova</a:t>
                </a:r>
                <a:r>
                  <a:rPr lang="vi-VN" sz="2800" dirty="0" smtClean="0">
                    <a:latin typeface="Calibri" pitchFamily="34" charset="0"/>
                  </a:rPr>
                  <a:t>:</a:t>
                </a:r>
                <a:endParaRPr lang="sr-Latn-RS" sz="2800" dirty="0" smtClean="0">
                  <a:latin typeface="Calibri" pitchFamily="34" charset="0"/>
                </a:endParaRPr>
              </a:p>
              <a:p>
                <a:pPr lvl="1">
                  <a:buFontTx/>
                  <a:buChar char="-"/>
                </a:pPr>
                <a14:m>
                  <m:oMath xmlns:m="http://schemas.openxmlformats.org/officeDocument/2006/math">
                    <m:r>
                      <a:rPr lang="sr-Latn-RS" i="1" dirty="0" smtClean="0">
                        <a:latin typeface="Cambria Math" panose="02040503050406030204" pitchFamily="18" charset="0"/>
                      </a:rPr>
                      <m:t>𝑋</m:t>
                    </m:r>
                    <m:r>
                      <a:rPr lang="sr-Latn-RS" i="1" dirty="0" smtClean="0">
                        <a:latin typeface="Cambria Math" panose="02040503050406030204" pitchFamily="18" charset="0"/>
                      </a:rPr>
                      <m:t> </m:t>
                    </m:r>
                  </m:oMath>
                </a14:m>
                <a:r>
                  <a:rPr lang="sr-Latn-RS" dirty="0" smtClean="0">
                    <a:latin typeface="Calibri" pitchFamily="34" charset="0"/>
                  </a:rPr>
                  <a:t>ili</a:t>
                </a:r>
                <a14:m>
                  <m:oMath xmlns:m="http://schemas.openxmlformats.org/officeDocument/2006/math">
                    <m:r>
                      <a:rPr lang="sr-Latn-RS" i="1" dirty="0" smtClean="0">
                        <a:latin typeface="Cambria Math" panose="02040503050406030204" pitchFamily="18" charset="0"/>
                      </a:rPr>
                      <m:t> </m:t>
                    </m:r>
                    <m:r>
                      <a:rPr lang="sr-Latn-RS" i="1" dirty="0" smtClean="0">
                        <a:latin typeface="Cambria Math" panose="02040503050406030204" pitchFamily="18" charset="0"/>
                      </a:rPr>
                      <m:t>𝑌</m:t>
                    </m:r>
                    <m:r>
                      <a:rPr lang="sr-Latn-RS" i="1" dirty="0" smtClean="0">
                        <a:latin typeface="Cambria Math" panose="02040503050406030204" pitchFamily="18" charset="0"/>
                      </a:rPr>
                      <m:t> </m:t>
                    </m:r>
                  </m:oMath>
                </a14:m>
                <a:r>
                  <a:rPr lang="sr-Latn-RS" dirty="0" smtClean="0">
                    <a:latin typeface="Calibri" pitchFamily="34" charset="0"/>
                  </a:rPr>
                  <a:t>nema normalnu raspodelu</a:t>
                </a:r>
              </a:p>
              <a:p>
                <a:pPr lvl="1">
                  <a:buFontTx/>
                  <a:buChar char="-"/>
                </a:pPr>
                <a14:m>
                  <m:oMath xmlns:m="http://schemas.openxmlformats.org/officeDocument/2006/math">
                    <m:r>
                      <a:rPr lang="sr-Latn-RS" i="1" dirty="0" smtClean="0">
                        <a:latin typeface="Cambria Math" panose="02040503050406030204" pitchFamily="18" charset="0"/>
                      </a:rPr>
                      <m:t>𝑋</m:t>
                    </m:r>
                    <m:r>
                      <a:rPr lang="sr-Latn-RS" i="1" dirty="0" smtClean="0">
                        <a:latin typeface="Cambria Math" panose="02040503050406030204" pitchFamily="18" charset="0"/>
                      </a:rPr>
                      <m:t> </m:t>
                    </m:r>
                  </m:oMath>
                </a14:m>
                <a:r>
                  <a:rPr lang="sr-Latn-RS" dirty="0" smtClean="0">
                    <a:latin typeface="Calibri" pitchFamily="34" charset="0"/>
                  </a:rPr>
                  <a:t>ili </a:t>
                </a:r>
                <a14:m>
                  <m:oMath xmlns:m="http://schemas.openxmlformats.org/officeDocument/2006/math">
                    <m:r>
                      <a:rPr lang="sr-Latn-RS" i="1" dirty="0" smtClean="0">
                        <a:latin typeface="Cambria Math" panose="02040503050406030204" pitchFamily="18" charset="0"/>
                      </a:rPr>
                      <m:t>𝑌</m:t>
                    </m:r>
                  </m:oMath>
                </a14:m>
                <a:r>
                  <a:rPr lang="sr-Latn-RS" dirty="0" smtClean="0">
                    <a:latin typeface="Calibri" pitchFamily="34" charset="0"/>
                  </a:rPr>
                  <a:t> su </a:t>
                </a:r>
                <a:r>
                  <a:rPr lang="en-US" dirty="0" err="1" smtClean="0">
                    <a:latin typeface="Calibri" pitchFamily="34" charset="0"/>
                  </a:rPr>
                  <a:t>merene</a:t>
                </a:r>
                <a:r>
                  <a:rPr lang="en-US" dirty="0" smtClean="0">
                    <a:latin typeface="Calibri" pitchFamily="34" charset="0"/>
                  </a:rPr>
                  <a:t> </a:t>
                </a:r>
                <a:r>
                  <a:rPr lang="en-US" dirty="0" err="1" smtClean="0">
                    <a:latin typeface="Calibri" pitchFamily="34" charset="0"/>
                  </a:rPr>
                  <a:t>ordinalnom</a:t>
                </a:r>
                <a:r>
                  <a:rPr lang="en-US" dirty="0" smtClean="0">
                    <a:latin typeface="Calibri" pitchFamily="34" charset="0"/>
                  </a:rPr>
                  <a:t> </a:t>
                </a:r>
                <a:r>
                  <a:rPr lang="en-US" dirty="0" err="1" smtClean="0">
                    <a:latin typeface="Calibri" pitchFamily="34" charset="0"/>
                  </a:rPr>
                  <a:t>skalom</a:t>
                </a:r>
                <a:endParaRPr lang="sr-Latn-RS" dirty="0" smtClean="0">
                  <a:latin typeface="Calibri" pitchFamily="34" charset="0"/>
                </a:endParaRPr>
              </a:p>
              <a:p>
                <a:pPr lvl="1">
                  <a:buFontTx/>
                  <a:buChar char="-"/>
                </a:pPr>
                <a:r>
                  <a:rPr lang="sr-Latn-RS" dirty="0" smtClean="0">
                    <a:latin typeface="Calibri" pitchFamily="34" charset="0"/>
                  </a:rPr>
                  <a:t>Uzorak je mali</a:t>
                </a:r>
              </a:p>
              <a:p>
                <a:pPr lvl="1">
                  <a:buFontTx/>
                  <a:buChar char="-"/>
                </a:pPr>
                <a:r>
                  <a:rPr lang="sr-Latn-RS" dirty="0" smtClean="0">
                    <a:latin typeface="Calibri" pitchFamily="34" charset="0"/>
                  </a:rPr>
                  <a:t>Veza između </a:t>
                </a:r>
                <a14:m>
                  <m:oMath xmlns:m="http://schemas.openxmlformats.org/officeDocument/2006/math">
                    <m:r>
                      <a:rPr lang="sr-Latn-RS" i="1" dirty="0" smtClean="0">
                        <a:latin typeface="Cambria Math" panose="02040503050406030204" pitchFamily="18" charset="0"/>
                      </a:rPr>
                      <m:t>𝑋</m:t>
                    </m:r>
                  </m:oMath>
                </a14:m>
                <a:r>
                  <a:rPr lang="sr-Latn-RS" dirty="0" smtClean="0">
                    <a:latin typeface="Calibri" pitchFamily="34" charset="0"/>
                  </a:rPr>
                  <a:t> i </a:t>
                </a:r>
                <a14:m>
                  <m:oMath xmlns:m="http://schemas.openxmlformats.org/officeDocument/2006/math">
                    <m:r>
                      <a:rPr lang="sr-Latn-RS" i="1" dirty="0" smtClean="0">
                        <a:latin typeface="Cambria Math" panose="02040503050406030204" pitchFamily="18" charset="0"/>
                      </a:rPr>
                      <m:t>𝑌</m:t>
                    </m:r>
                  </m:oMath>
                </a14:m>
                <a:r>
                  <a:rPr lang="sr-Latn-RS" dirty="0" smtClean="0">
                    <a:latin typeface="Calibri" pitchFamily="34" charset="0"/>
                  </a:rPr>
                  <a:t> nije linearna</a:t>
                </a:r>
              </a:p>
              <a:p>
                <a:r>
                  <a:rPr lang="vi-VN" sz="2800" dirty="0" smtClean="0">
                    <a:latin typeface="Calibri" pitchFamily="34" charset="0"/>
                  </a:rPr>
                  <a:t> </a:t>
                </a:r>
                <a:r>
                  <a:rPr lang="sr-Latn-RS" sz="2800" dirty="0" smtClean="0">
                    <a:latin typeface="Calibri" pitchFamily="34" charset="0"/>
                  </a:rPr>
                  <a:t>Vrednost ovog koeficijenta ne zavisi od numeričkih vrednosti promenljivih</a:t>
                </a:r>
                <a:r>
                  <a:rPr lang="vi-VN" sz="2800" dirty="0" smtClean="0">
                    <a:latin typeface="Calibri" pitchFamily="34" charset="0"/>
                  </a:rPr>
                  <a:t> </a:t>
                </a:r>
                <a:r>
                  <a:rPr lang="en-US" sz="2800" dirty="0" err="1" smtClean="0">
                    <a:latin typeface="Calibri" pitchFamily="34" charset="0"/>
                  </a:rPr>
                  <a:t>već</a:t>
                </a:r>
                <a:r>
                  <a:rPr lang="en-US" sz="2800" dirty="0" smtClean="0">
                    <a:latin typeface="Calibri" pitchFamily="34" charset="0"/>
                  </a:rPr>
                  <a:t> </a:t>
                </a:r>
                <a:r>
                  <a:rPr lang="sr-Latn-RS" sz="2800" dirty="0" smtClean="0">
                    <a:latin typeface="Calibri" pitchFamily="34" charset="0"/>
                  </a:rPr>
                  <a:t>od</a:t>
                </a:r>
                <a:r>
                  <a:rPr lang="en-US" sz="2800" dirty="0" smtClean="0">
                    <a:latin typeface="Calibri" pitchFamily="34" charset="0"/>
                  </a:rPr>
                  <a:t> </a:t>
                </a:r>
                <a:r>
                  <a:rPr lang="en-US" sz="2800" dirty="0" err="1">
                    <a:latin typeface="Calibri" pitchFamily="34" charset="0"/>
                  </a:rPr>
                  <a:t>njihovih</a:t>
                </a:r>
                <a:r>
                  <a:rPr lang="en-US" sz="2800" dirty="0">
                    <a:latin typeface="Calibri" pitchFamily="34" charset="0"/>
                  </a:rPr>
                  <a:t> </a:t>
                </a:r>
                <a:r>
                  <a:rPr lang="en-US" sz="2800" dirty="0" err="1">
                    <a:latin typeface="Calibri" pitchFamily="34" charset="0"/>
                  </a:rPr>
                  <a:t>relativnih</a:t>
                </a:r>
                <a:r>
                  <a:rPr lang="en-US" sz="2800" dirty="0">
                    <a:latin typeface="Calibri" pitchFamily="34" charset="0"/>
                  </a:rPr>
                  <a:t> </a:t>
                </a:r>
                <a:r>
                  <a:rPr lang="en-US" sz="2800" dirty="0" err="1">
                    <a:latin typeface="Calibri" pitchFamily="34" charset="0"/>
                  </a:rPr>
                  <a:t>odnosa</a:t>
                </a:r>
                <a:r>
                  <a:rPr lang="en-US" sz="2800" dirty="0">
                    <a:latin typeface="Calibri" pitchFamily="34" charset="0"/>
                  </a:rPr>
                  <a:t> </a:t>
                </a:r>
                <a:r>
                  <a:rPr lang="en-US" sz="2800" dirty="0" err="1">
                    <a:latin typeface="Calibri" pitchFamily="34" charset="0"/>
                  </a:rPr>
                  <a:t>tj</a:t>
                </a:r>
                <a:r>
                  <a:rPr lang="en-US" sz="2800" dirty="0">
                    <a:latin typeface="Calibri" pitchFamily="34" charset="0"/>
                  </a:rPr>
                  <a:t>. </a:t>
                </a:r>
                <a:r>
                  <a:rPr lang="en-US" sz="2800" dirty="0" err="1" smtClean="0">
                    <a:latin typeface="Calibri" pitchFamily="34" charset="0"/>
                  </a:rPr>
                  <a:t>Rangova</a:t>
                </a:r>
                <a:endParaRPr lang="en-US" sz="2800" dirty="0" smtClean="0">
                  <a:latin typeface="Calibri" pitchFamily="34" charset="0"/>
                </a:endParaRPr>
              </a:p>
              <a:p>
                <a:r>
                  <a:rPr lang="en-US" sz="2800" dirty="0" err="1" smtClean="0">
                    <a:latin typeface="Calibri" pitchFamily="34" charset="0"/>
                  </a:rPr>
                  <a:t>Kažemo</a:t>
                </a:r>
                <a:r>
                  <a:rPr lang="en-US" sz="2800" dirty="0" smtClean="0">
                    <a:latin typeface="Calibri" pitchFamily="34" charset="0"/>
                  </a:rPr>
                  <a:t> da je </a:t>
                </a:r>
                <a:r>
                  <a:rPr lang="en-US" sz="2800" dirty="0" err="1" smtClean="0">
                    <a:latin typeface="Calibri" pitchFamily="34" charset="0"/>
                  </a:rPr>
                  <a:t>Spirmanov</a:t>
                </a:r>
                <a:r>
                  <a:rPr lang="en-US" sz="2800" dirty="0" smtClean="0">
                    <a:latin typeface="Calibri" pitchFamily="34" charset="0"/>
                  </a:rPr>
                  <a:t> </a:t>
                </a:r>
                <a:r>
                  <a:rPr lang="en-US" sz="2800" dirty="0" err="1" smtClean="0">
                    <a:latin typeface="Calibri" pitchFamily="34" charset="0"/>
                  </a:rPr>
                  <a:t>koeficijent</a:t>
                </a:r>
                <a:r>
                  <a:rPr lang="en-US" sz="2800" dirty="0" smtClean="0">
                    <a:latin typeface="Calibri" pitchFamily="34" charset="0"/>
                  </a:rPr>
                  <a:t> </a:t>
                </a:r>
                <a:r>
                  <a:rPr lang="en-US" sz="2800" dirty="0" err="1" smtClean="0">
                    <a:latin typeface="Calibri" pitchFamily="34" charset="0"/>
                  </a:rPr>
                  <a:t>neparametarski</a:t>
                </a:r>
                <a:r>
                  <a:rPr lang="en-US" sz="2800" dirty="0" smtClean="0">
                    <a:latin typeface="Calibri" pitchFamily="34" charset="0"/>
                  </a:rPr>
                  <a:t> </a:t>
                </a:r>
                <a:r>
                  <a:rPr lang="en-US" sz="2800" dirty="0" err="1" smtClean="0">
                    <a:latin typeface="Calibri" pitchFamily="34" charset="0"/>
                  </a:rPr>
                  <a:t>jer</a:t>
                </a:r>
                <a:r>
                  <a:rPr lang="en-US" sz="2800" dirty="0" smtClean="0">
                    <a:latin typeface="Calibri" pitchFamily="34" charset="0"/>
                  </a:rPr>
                  <a:t> ne </a:t>
                </a:r>
                <a:r>
                  <a:rPr lang="en-US" sz="2800" dirty="0" err="1" smtClean="0">
                    <a:latin typeface="Calibri" pitchFamily="34" charset="0"/>
                  </a:rPr>
                  <a:t>pretpostavlja</a:t>
                </a:r>
                <a:r>
                  <a:rPr lang="en-US" sz="2800" dirty="0" smtClean="0">
                    <a:latin typeface="Calibri" pitchFamily="34" charset="0"/>
                  </a:rPr>
                  <a:t> </a:t>
                </a:r>
                <a:r>
                  <a:rPr lang="en-US" sz="2800" dirty="0" err="1" smtClean="0">
                    <a:latin typeface="Calibri" pitchFamily="34" charset="0"/>
                  </a:rPr>
                  <a:t>raspodelu</a:t>
                </a:r>
                <a:r>
                  <a:rPr lang="en-US" sz="2800" dirty="0" smtClean="0">
                    <a:latin typeface="Calibri" pitchFamily="34" charset="0"/>
                  </a:rPr>
                  <a:t> </a:t>
                </a:r>
                <a:r>
                  <a:rPr lang="en-US" sz="2800" dirty="0" err="1" smtClean="0">
                    <a:latin typeface="Calibri" pitchFamily="34" charset="0"/>
                  </a:rPr>
                  <a:t>promenljivih</a:t>
                </a:r>
                <a:r>
                  <a:rPr lang="en-US" sz="2800" dirty="0" smtClean="0">
                    <a:latin typeface="Calibri" pitchFamily="34" charset="0"/>
                  </a:rPr>
                  <a:t> </a:t>
                </a:r>
                <a14:m>
                  <m:oMath xmlns:m="http://schemas.openxmlformats.org/officeDocument/2006/math">
                    <m:r>
                      <a:rPr lang="en-US" sz="2800" b="0" i="1" smtClean="0">
                        <a:latin typeface="Cambria Math" panose="02040503050406030204" pitchFamily="18" charset="0"/>
                      </a:rPr>
                      <m:t>𝑋</m:t>
                    </m:r>
                  </m:oMath>
                </a14:m>
                <a:r>
                  <a:rPr lang="en-US" sz="2800" dirty="0" smtClean="0">
                    <a:latin typeface="Calibri" pitchFamily="34" charset="0"/>
                  </a:rPr>
                  <a:t> I </a:t>
                </a:r>
                <a14:m>
                  <m:oMath xmlns:m="http://schemas.openxmlformats.org/officeDocument/2006/math">
                    <m:r>
                      <a:rPr lang="en-US" sz="2800" b="0" i="1" smtClean="0">
                        <a:latin typeface="Cambria Math" panose="02040503050406030204" pitchFamily="18" charset="0"/>
                      </a:rPr>
                      <m:t>𝑌</m:t>
                    </m:r>
                  </m:oMath>
                </a14:m>
                <a:endParaRPr lang="en-US" sz="2800" dirty="0">
                  <a:latin typeface="Calibri"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29200"/>
              </a:xfrm>
              <a:blipFill rotWithShape="0">
                <a:blip r:embed="rId2"/>
                <a:stretch>
                  <a:fillRect l="-1333" t="-2061"/>
                </a:stretch>
              </a:blipFill>
            </p:spPr>
            <p:txBody>
              <a:bodyPr/>
              <a:lstStyle/>
              <a:p>
                <a:r>
                  <a:rPr lang="en-US">
                    <a:noFill/>
                  </a:rPr>
                  <a:t> </a:t>
                </a:r>
              </a:p>
            </p:txBody>
          </p:sp>
        </mc:Fallback>
      </mc:AlternateContent>
    </p:spTree>
    <p:extLst>
      <p:ext uri="{BB962C8B-B14F-4D97-AF65-F5344CB8AC3E}">
        <p14:creationId xmlns:p14="http://schemas.microsoft.com/office/powerpoint/2010/main" val="2416515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smtClean="0"/>
              <a:t>Spirmanov koeficijent korelacije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sr-Latn-RS" sz="2800" dirty="0" smtClean="0"/>
                  <a:t>Za uzorak veličine N, vrednosti </a:t>
                </a:r>
                <a14:m>
                  <m:oMath xmlns:m="http://schemas.openxmlformats.org/officeDocument/2006/math">
                    <m:sSub>
                      <m:sSubPr>
                        <m:ctrlPr>
                          <a:rPr lang="sr-Latn-RS" sz="2800" b="0" i="1" smtClean="0">
                            <a:latin typeface="Cambria Math"/>
                          </a:rPr>
                        </m:ctrlPr>
                      </m:sSubPr>
                      <m:e>
                        <m:r>
                          <a:rPr lang="sr-Latn-RS" sz="2800" b="0" i="1" smtClean="0">
                            <a:latin typeface="Cambria Math"/>
                          </a:rPr>
                          <m:t>𝑋</m:t>
                        </m:r>
                      </m:e>
                      <m:sub>
                        <m:r>
                          <a:rPr lang="sr-Latn-RS" sz="2800" b="0" i="1" smtClean="0">
                            <a:latin typeface="Cambria Math"/>
                          </a:rPr>
                          <m:t>𝑖</m:t>
                        </m:r>
                      </m:sub>
                    </m:sSub>
                    <m:r>
                      <a:rPr lang="sr-Latn-RS" sz="2800" b="0" i="1" smtClean="0">
                        <a:latin typeface="Cambria Math"/>
                      </a:rPr>
                      <m:t> </m:t>
                    </m:r>
                  </m:oMath>
                </a14:m>
                <a:r>
                  <a:rPr lang="sr-Latn-RS" sz="2800" dirty="0" smtClean="0"/>
                  <a:t>i </a:t>
                </a:r>
                <a14:m>
                  <m:oMath xmlns:m="http://schemas.openxmlformats.org/officeDocument/2006/math">
                    <m:sSub>
                      <m:sSubPr>
                        <m:ctrlPr>
                          <a:rPr lang="sr-Latn-RS" sz="2800" b="0" i="1" smtClean="0">
                            <a:latin typeface="Cambria Math"/>
                          </a:rPr>
                        </m:ctrlPr>
                      </m:sSubPr>
                      <m:e>
                        <m:r>
                          <a:rPr lang="sr-Latn-RS" sz="2800" b="0" i="1" smtClean="0">
                            <a:latin typeface="Cambria Math"/>
                          </a:rPr>
                          <m:t>𝑌</m:t>
                        </m:r>
                      </m:e>
                      <m:sub>
                        <m:r>
                          <a:rPr lang="sr-Latn-RS" sz="2800" b="0" i="1" smtClean="0">
                            <a:latin typeface="Cambria Math"/>
                          </a:rPr>
                          <m:t>𝑖</m:t>
                        </m:r>
                      </m:sub>
                    </m:sSub>
                  </m:oMath>
                </a14:m>
                <a:r>
                  <a:rPr lang="sr-Latn-RS" sz="2800" dirty="0" smtClean="0"/>
                  <a:t> su konvertovane u rangove </a:t>
                </a:r>
                <a14:m>
                  <m:oMath xmlns:m="http://schemas.openxmlformats.org/officeDocument/2006/math">
                    <m:sSub>
                      <m:sSubPr>
                        <m:ctrlPr>
                          <a:rPr lang="sr-Latn-RS" sz="2800" b="0" i="1" smtClean="0">
                            <a:latin typeface="Cambria Math"/>
                          </a:rPr>
                        </m:ctrlPr>
                      </m:sSubPr>
                      <m:e>
                        <m:r>
                          <a:rPr lang="sr-Latn-RS" sz="2800" b="0" i="1" smtClean="0">
                            <a:latin typeface="Cambria Math"/>
                          </a:rPr>
                          <m:t>𝑥</m:t>
                        </m:r>
                      </m:e>
                      <m:sub>
                        <m:r>
                          <a:rPr lang="sr-Latn-RS" sz="2800" b="0" i="1" smtClean="0">
                            <a:latin typeface="Cambria Math"/>
                          </a:rPr>
                          <m:t>𝑖</m:t>
                        </m:r>
                      </m:sub>
                    </m:sSub>
                    <m:r>
                      <a:rPr lang="sr-Latn-RS" sz="2800" b="0" i="1" smtClean="0">
                        <a:latin typeface="Cambria Math"/>
                      </a:rPr>
                      <m:t>, </m:t>
                    </m:r>
                    <m:sSub>
                      <m:sSubPr>
                        <m:ctrlPr>
                          <a:rPr lang="sr-Latn-RS" sz="2800" b="0" i="1" smtClean="0">
                            <a:latin typeface="Cambria Math"/>
                          </a:rPr>
                        </m:ctrlPr>
                      </m:sSubPr>
                      <m:e>
                        <m:r>
                          <a:rPr lang="sr-Latn-RS" sz="2800" b="0" i="1" smtClean="0">
                            <a:latin typeface="Cambria Math"/>
                          </a:rPr>
                          <m:t>𝑦</m:t>
                        </m:r>
                      </m:e>
                      <m:sub>
                        <m:r>
                          <a:rPr lang="sr-Latn-RS" sz="2800" b="0" i="1" smtClean="0">
                            <a:latin typeface="Cambria Math"/>
                          </a:rPr>
                          <m:t>𝑖</m:t>
                        </m:r>
                      </m:sub>
                    </m:sSub>
                  </m:oMath>
                </a14:m>
                <a:r>
                  <a:rPr lang="sr-Latn-RS" sz="2800" dirty="0" smtClean="0"/>
                  <a:t> a koeficijent se računa po formuli</a:t>
                </a:r>
              </a:p>
              <a:p>
                <a:pPr marL="0" indent="0">
                  <a:buNone/>
                </a:pPr>
                <a14:m>
                  <m:oMathPara xmlns:m="http://schemas.openxmlformats.org/officeDocument/2006/math">
                    <m:oMathParaPr>
                      <m:jc m:val="centerGroup"/>
                    </m:oMathParaPr>
                    <m:oMath xmlns:m="http://schemas.openxmlformats.org/officeDocument/2006/math">
                      <m:r>
                        <a:rPr lang="en-US" sz="2800" i="1" smtClean="0">
                          <a:latin typeface="Cambria Math"/>
                          <a:ea typeface="Cambria Math"/>
                        </a:rPr>
                        <m:t>𝜌</m:t>
                      </m:r>
                      <m:r>
                        <a:rPr lang="sr-Latn-RS" sz="2800" b="0" i="1" smtClean="0">
                          <a:latin typeface="Cambria Math"/>
                          <a:ea typeface="Cambria Math"/>
                        </a:rPr>
                        <m:t>=1−</m:t>
                      </m:r>
                      <m:f>
                        <m:fPr>
                          <m:ctrlPr>
                            <a:rPr lang="sr-Latn-RS" sz="2800" b="0" i="1" smtClean="0">
                              <a:latin typeface="Cambria Math"/>
                              <a:ea typeface="Cambria Math"/>
                            </a:rPr>
                          </m:ctrlPr>
                        </m:fPr>
                        <m:num>
                          <m:r>
                            <a:rPr lang="sr-Latn-RS" sz="2800" b="0" i="1" smtClean="0">
                              <a:latin typeface="Cambria Math"/>
                              <a:ea typeface="Cambria Math"/>
                            </a:rPr>
                            <m:t>6</m:t>
                          </m:r>
                          <m:nary>
                            <m:naryPr>
                              <m:chr m:val="∑"/>
                              <m:ctrlPr>
                                <a:rPr lang="sr-Latn-RS" sz="2800" b="0" i="1" smtClean="0">
                                  <a:latin typeface="Cambria Math"/>
                                  <a:ea typeface="Cambria Math"/>
                                </a:rPr>
                              </m:ctrlPr>
                            </m:naryPr>
                            <m:sub>
                              <m:r>
                                <m:rPr>
                                  <m:brk m:alnAt="23"/>
                                </m:rPr>
                                <a:rPr lang="sr-Latn-RS" sz="2800" b="0" i="1" smtClean="0">
                                  <a:latin typeface="Cambria Math"/>
                                  <a:ea typeface="Cambria Math"/>
                                </a:rPr>
                                <m:t>𝑖</m:t>
                              </m:r>
                              <m:r>
                                <a:rPr lang="sr-Latn-RS" sz="2800" b="0" i="1" smtClean="0">
                                  <a:latin typeface="Cambria Math"/>
                                  <a:ea typeface="Cambria Math"/>
                                </a:rPr>
                                <m:t>=1</m:t>
                              </m:r>
                            </m:sub>
                            <m:sup>
                              <m:r>
                                <a:rPr lang="sr-Latn-RS" sz="2800" b="0" i="1" smtClean="0">
                                  <a:latin typeface="Cambria Math"/>
                                  <a:ea typeface="Cambria Math"/>
                                </a:rPr>
                                <m:t>𝑁</m:t>
                              </m:r>
                            </m:sup>
                            <m:e>
                              <m:sSubSup>
                                <m:sSubSupPr>
                                  <m:ctrlPr>
                                    <a:rPr lang="sr-Latn-RS" sz="2800" b="0" i="1" smtClean="0">
                                      <a:latin typeface="Cambria Math"/>
                                      <a:ea typeface="Cambria Math"/>
                                    </a:rPr>
                                  </m:ctrlPr>
                                </m:sSubSupPr>
                                <m:e>
                                  <m:r>
                                    <a:rPr lang="sr-Latn-RS" sz="2800" b="0" i="1" smtClean="0">
                                      <a:latin typeface="Cambria Math"/>
                                      <a:ea typeface="Cambria Math"/>
                                    </a:rPr>
                                    <m:t>𝑑</m:t>
                                  </m:r>
                                </m:e>
                                <m:sub>
                                  <m:r>
                                    <a:rPr lang="sr-Latn-RS" sz="2800" b="0" i="1" smtClean="0">
                                      <a:latin typeface="Cambria Math"/>
                                      <a:ea typeface="Cambria Math"/>
                                    </a:rPr>
                                    <m:t>𝑖</m:t>
                                  </m:r>
                                </m:sub>
                                <m:sup>
                                  <m:r>
                                    <a:rPr lang="sr-Latn-RS" sz="2800" b="0" i="1" smtClean="0">
                                      <a:latin typeface="Cambria Math"/>
                                      <a:ea typeface="Cambria Math"/>
                                    </a:rPr>
                                    <m:t>2</m:t>
                                  </m:r>
                                </m:sup>
                              </m:sSubSup>
                            </m:e>
                          </m:nary>
                        </m:num>
                        <m:den>
                          <m:r>
                            <a:rPr lang="sr-Latn-RS" sz="2800" b="0" i="1" smtClean="0">
                              <a:latin typeface="Cambria Math"/>
                              <a:ea typeface="Cambria Math"/>
                            </a:rPr>
                            <m:t>𝑁</m:t>
                          </m:r>
                          <m:r>
                            <a:rPr lang="sr-Latn-RS" sz="2800" b="0" i="1" smtClean="0">
                              <a:latin typeface="Cambria Math"/>
                              <a:ea typeface="Cambria Math"/>
                            </a:rPr>
                            <m:t>(</m:t>
                          </m:r>
                          <m:sSup>
                            <m:sSupPr>
                              <m:ctrlPr>
                                <a:rPr lang="sr-Latn-RS" sz="2800" b="0" i="1" smtClean="0">
                                  <a:latin typeface="Cambria Math"/>
                                  <a:ea typeface="Cambria Math"/>
                                </a:rPr>
                              </m:ctrlPr>
                            </m:sSupPr>
                            <m:e>
                              <m:r>
                                <a:rPr lang="sr-Latn-RS" sz="2800" b="0" i="1" smtClean="0">
                                  <a:latin typeface="Cambria Math"/>
                                  <a:ea typeface="Cambria Math"/>
                                </a:rPr>
                                <m:t>𝑁</m:t>
                              </m:r>
                            </m:e>
                            <m:sup>
                              <m:r>
                                <a:rPr lang="sr-Latn-RS" sz="2800" b="0" i="1" smtClean="0">
                                  <a:latin typeface="Cambria Math"/>
                                  <a:ea typeface="Cambria Math"/>
                                </a:rPr>
                                <m:t>2</m:t>
                              </m:r>
                            </m:sup>
                          </m:sSup>
                          <m:r>
                            <a:rPr lang="sr-Latn-RS" sz="2800" b="0" i="1" smtClean="0">
                              <a:latin typeface="Cambria Math"/>
                              <a:ea typeface="Cambria Math"/>
                            </a:rPr>
                            <m:t>−1)</m:t>
                          </m:r>
                        </m:den>
                      </m:f>
                    </m:oMath>
                  </m:oMathPara>
                </a14:m>
                <a:endParaRPr lang="sr-Latn-RS" sz="2800" dirty="0" smtClean="0"/>
              </a:p>
              <a:p>
                <a:pPr marL="0" indent="0">
                  <a:buNone/>
                </a:pPr>
                <a:r>
                  <a:rPr lang="sr-Latn-RS" sz="2800" dirty="0" smtClean="0"/>
                  <a:t>   gde je </a:t>
                </a:r>
                <a14:m>
                  <m:oMath xmlns:m="http://schemas.openxmlformats.org/officeDocument/2006/math">
                    <m:sSub>
                      <m:sSubPr>
                        <m:ctrlPr>
                          <a:rPr lang="sr-Latn-RS" sz="2800" b="0" i="1" smtClean="0">
                            <a:latin typeface="Cambria Math"/>
                          </a:rPr>
                        </m:ctrlPr>
                      </m:sSubPr>
                      <m:e>
                        <m:r>
                          <a:rPr lang="sr-Latn-RS" sz="2800" b="0" i="1" smtClean="0">
                            <a:latin typeface="Cambria Math"/>
                          </a:rPr>
                          <m:t>𝑑</m:t>
                        </m:r>
                      </m:e>
                      <m:sub>
                        <m:r>
                          <a:rPr lang="sr-Latn-RS" sz="2800" b="0" i="1" smtClean="0">
                            <a:latin typeface="Cambria Math"/>
                          </a:rPr>
                          <m:t>𝑖</m:t>
                        </m:r>
                      </m:sub>
                    </m:sSub>
                    <m:r>
                      <a:rPr lang="sr-Latn-RS" sz="2800" b="0" i="1" smtClean="0">
                        <a:latin typeface="Cambria Math"/>
                      </a:rPr>
                      <m:t>=</m:t>
                    </m:r>
                    <m:sSub>
                      <m:sSubPr>
                        <m:ctrlPr>
                          <a:rPr lang="sr-Latn-RS" sz="2800" b="0" i="1" smtClean="0">
                            <a:latin typeface="Cambria Math"/>
                          </a:rPr>
                        </m:ctrlPr>
                      </m:sSubPr>
                      <m:e>
                        <m:r>
                          <a:rPr lang="sr-Latn-RS" sz="2800" b="0" i="1" smtClean="0">
                            <a:latin typeface="Cambria Math"/>
                          </a:rPr>
                          <m:t>𝑥</m:t>
                        </m:r>
                      </m:e>
                      <m:sub>
                        <m:r>
                          <a:rPr lang="sr-Latn-RS" sz="2800" b="0" i="1" smtClean="0">
                            <a:latin typeface="Cambria Math"/>
                          </a:rPr>
                          <m:t>𝑖</m:t>
                        </m:r>
                      </m:sub>
                    </m:sSub>
                    <m:r>
                      <a:rPr lang="sr-Latn-RS" sz="2800" b="0" i="1" smtClean="0">
                        <a:latin typeface="Cambria Math"/>
                      </a:rPr>
                      <m:t>−</m:t>
                    </m:r>
                    <m:sSub>
                      <m:sSubPr>
                        <m:ctrlPr>
                          <a:rPr lang="sr-Latn-RS" sz="2800" b="0" i="1" smtClean="0">
                            <a:latin typeface="Cambria Math"/>
                          </a:rPr>
                        </m:ctrlPr>
                      </m:sSubPr>
                      <m:e>
                        <m:r>
                          <a:rPr lang="sr-Latn-RS" sz="2800" b="0" i="1" smtClean="0">
                            <a:latin typeface="Cambria Math"/>
                          </a:rPr>
                          <m:t>𝑦</m:t>
                        </m:r>
                      </m:e>
                      <m:sub>
                        <m:r>
                          <a:rPr lang="sr-Latn-RS" sz="2800" b="0" i="1" smtClean="0">
                            <a:latin typeface="Cambria Math"/>
                          </a:rPr>
                          <m:t>𝑖</m:t>
                        </m:r>
                      </m:sub>
                    </m:sSub>
                    <m:r>
                      <a:rPr lang="sr-Latn-RS" sz="2800" b="0" i="1" smtClean="0">
                        <a:latin typeface="Cambria Math"/>
                      </a:rPr>
                      <m:t> </m:t>
                    </m:r>
                  </m:oMath>
                </a14:m>
                <a:r>
                  <a:rPr lang="sr-Latn-RS" sz="2800" dirty="0" smtClean="0"/>
                  <a:t>razlika između rangova</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33" t="-1348" r="-815"/>
                </a:stretch>
              </a:blipFill>
            </p:spPr>
            <p:txBody>
              <a:bodyPr/>
              <a:lstStyle/>
              <a:p>
                <a:r>
                  <a:rPr lang="en-US">
                    <a:noFill/>
                  </a:rPr>
                  <a:t> </a:t>
                </a:r>
              </a:p>
            </p:txBody>
          </p:sp>
        </mc:Fallback>
      </mc:AlternateContent>
    </p:spTree>
    <p:extLst>
      <p:ext uri="{BB962C8B-B14F-4D97-AF65-F5344CB8AC3E}">
        <p14:creationId xmlns:p14="http://schemas.microsoft.com/office/powerpoint/2010/main" val="2789550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312212"/>
            <a:ext cx="5010119" cy="4458248"/>
          </a:xfrm>
        </p:spPr>
      </p:pic>
      <p:sp>
        <p:nvSpPr>
          <p:cNvPr id="5" name="TextBox 4"/>
          <p:cNvSpPr txBox="1"/>
          <p:nvPr/>
        </p:nvSpPr>
        <p:spPr>
          <a:xfrm>
            <a:off x="457200" y="533400"/>
            <a:ext cx="8382000" cy="1815882"/>
          </a:xfrm>
          <a:prstGeom prst="rect">
            <a:avLst/>
          </a:prstGeom>
          <a:noFill/>
        </p:spPr>
        <p:txBody>
          <a:bodyPr wrap="square" rtlCol="0">
            <a:spAutoFit/>
          </a:bodyPr>
          <a:lstStyle/>
          <a:p>
            <a:pPr marL="285750" indent="-285750">
              <a:buFont typeface="Arial" pitchFamily="34" charset="0"/>
              <a:buChar char="•"/>
            </a:pPr>
            <a:r>
              <a:rPr lang="sr-Latn-RS" sz="2800" dirty="0" smtClean="0"/>
              <a:t>Sada pomoću Spirmanovog koeficijenta ispitujemo korelaciju između sadašnje plate i nivoa obrazovanja zaposlenog </a:t>
            </a:r>
          </a:p>
          <a:p>
            <a:pPr marL="285750" indent="-285750">
              <a:buFont typeface="Arial" pitchFamily="34" charset="0"/>
              <a:buChar char="•"/>
            </a:pPr>
            <a:r>
              <a:rPr lang="sr-Latn-RS" sz="2800" dirty="0" smtClean="0"/>
              <a:t>U prozoru za dijalog potrebno je čekirati Spearman</a:t>
            </a:r>
            <a:endParaRPr lang="en-US" sz="2800" dirty="0"/>
          </a:p>
        </p:txBody>
      </p:sp>
    </p:spTree>
    <p:extLst>
      <p:ext uri="{BB962C8B-B14F-4D97-AF65-F5344CB8AC3E}">
        <p14:creationId xmlns:p14="http://schemas.microsoft.com/office/powerpoint/2010/main" val="8199415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304800"/>
            <a:ext cx="8175717" cy="3148951"/>
          </a:xfrm>
        </p:spPr>
      </p:pic>
      <mc:AlternateContent xmlns:mc="http://schemas.openxmlformats.org/markup-compatibility/2006" xmlns:a14="http://schemas.microsoft.com/office/drawing/2010/main">
        <mc:Choice Requires="a14">
          <p:sp>
            <p:nvSpPr>
              <p:cNvPr id="8" name="TextBox 7"/>
              <p:cNvSpPr txBox="1"/>
              <p:nvPr/>
            </p:nvSpPr>
            <p:spPr>
              <a:xfrm>
                <a:off x="152400" y="3505200"/>
                <a:ext cx="8382000" cy="2893100"/>
              </a:xfrm>
              <a:prstGeom prst="rect">
                <a:avLst/>
              </a:prstGeom>
              <a:noFill/>
            </p:spPr>
            <p:txBody>
              <a:bodyPr wrap="square" rtlCol="0">
                <a:spAutoFit/>
              </a:bodyPr>
              <a:lstStyle/>
              <a:p>
                <a:pPr marL="285750" indent="-285750">
                  <a:buFont typeface="Arial" pitchFamily="34" charset="0"/>
                  <a:buChar char="•"/>
                </a:pPr>
                <a:endParaRPr lang="en-US" sz="2400" dirty="0" smtClean="0"/>
              </a:p>
              <a:p>
                <a:pPr marL="285750" indent="-285750">
                  <a:buFont typeface="Arial" pitchFamily="34" charset="0"/>
                  <a:buChar char="•"/>
                </a:pPr>
                <a:r>
                  <a:rPr lang="sr-Latn-RS" sz="2800" dirty="0" err="1" smtClean="0"/>
                  <a:t>Spirmanov</a:t>
                </a:r>
                <a:r>
                  <a:rPr lang="sr-Latn-RS" sz="2800" dirty="0" smtClean="0"/>
                  <a:t> koeficijent korelacije između sadašnje plate i nivoa obrazovanja iznosi 0.688 ukazuje na povezanost srednje jačine</a:t>
                </a:r>
              </a:p>
              <a:p>
                <a:pPr marL="285750" indent="-285750">
                  <a:buFont typeface="Arial" pitchFamily="34" charset="0"/>
                  <a:buChar char="•"/>
                </a:pPr>
                <a:r>
                  <a:rPr lang="sr-Latn-RS" sz="2800" dirty="0" smtClean="0"/>
                  <a:t>Testira se hipoteza  </a:t>
                </a:r>
                <a14:m>
                  <m:oMath xmlns:m="http://schemas.openxmlformats.org/officeDocument/2006/math">
                    <m:sSub>
                      <m:sSubPr>
                        <m:ctrlPr>
                          <a:rPr lang="sr-Latn-RS" sz="2800" b="0" i="1" smtClean="0">
                            <a:latin typeface="Cambria Math"/>
                          </a:rPr>
                        </m:ctrlPr>
                      </m:sSubPr>
                      <m:e>
                        <m:r>
                          <a:rPr lang="sr-Latn-RS" sz="2800" b="0" i="1" smtClean="0">
                            <a:latin typeface="Cambria Math"/>
                          </a:rPr>
                          <m:t>𝐻</m:t>
                        </m:r>
                      </m:e>
                      <m:sub>
                        <m:r>
                          <a:rPr lang="sr-Latn-RS" sz="2800" b="0" i="1" smtClean="0">
                            <a:latin typeface="Cambria Math"/>
                          </a:rPr>
                          <m:t>0</m:t>
                        </m:r>
                      </m:sub>
                    </m:sSub>
                    <m:r>
                      <a:rPr lang="sr-Latn-RS" sz="2800" b="0" i="1" smtClean="0">
                        <a:latin typeface="Cambria Math"/>
                      </a:rPr>
                      <m:t>: </m:t>
                    </m:r>
                    <m:r>
                      <a:rPr lang="sr-Latn-RS" sz="2800" b="0" i="1" smtClean="0">
                        <a:latin typeface="Cambria Math"/>
                        <a:ea typeface="Cambria Math"/>
                      </a:rPr>
                      <m:t>𝜌</m:t>
                    </m:r>
                    <m:r>
                      <a:rPr lang="sr-Latn-RS" sz="2800" b="0" i="1" smtClean="0">
                        <a:latin typeface="Cambria Math"/>
                        <a:ea typeface="Cambria Math"/>
                      </a:rPr>
                      <m:t>=0 </m:t>
                    </m:r>
                  </m:oMath>
                </a14:m>
                <a:r>
                  <a:rPr lang="sr-Latn-RS" sz="2800" dirty="0" smtClean="0"/>
                  <a:t>na isti način kao kod Pirsonovog koeficijenta</a:t>
                </a:r>
              </a:p>
              <a:p>
                <a:pPr marL="285750" indent="-285750">
                  <a:buFont typeface="Arial" pitchFamily="34" charset="0"/>
                  <a:buChar char="•"/>
                </a:pPr>
                <a:endParaRPr lang="sr-Latn-RS"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152400" y="3505200"/>
                <a:ext cx="8382000" cy="2893100"/>
              </a:xfrm>
              <a:prstGeom prst="rect">
                <a:avLst/>
              </a:prstGeom>
              <a:blipFill rotWithShape="0">
                <a:blip r:embed="rId3"/>
                <a:stretch>
                  <a:fillRect l="-1309" r="-2255"/>
                </a:stretch>
              </a:blipFill>
            </p:spPr>
            <p:txBody>
              <a:bodyPr/>
              <a:lstStyle/>
              <a:p>
                <a:r>
                  <a:rPr lang="en-US">
                    <a:noFill/>
                  </a:rPr>
                  <a:t> </a:t>
                </a:r>
              </a:p>
            </p:txBody>
          </p:sp>
        </mc:Fallback>
      </mc:AlternateContent>
    </p:spTree>
    <p:extLst>
      <p:ext uri="{BB962C8B-B14F-4D97-AF65-F5344CB8AC3E}">
        <p14:creationId xmlns:p14="http://schemas.microsoft.com/office/powerpoint/2010/main" val="3857158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Kendalov</a:t>
            </a:r>
            <a:r>
              <a:rPr lang="en-US" dirty="0" smtClean="0"/>
              <a:t> tau-b </a:t>
            </a:r>
            <a:r>
              <a:rPr lang="en-US" dirty="0" err="1" smtClean="0"/>
              <a:t>koeficijent</a:t>
            </a:r>
            <a:r>
              <a:rPr lang="en-US" dirty="0" smtClean="0"/>
              <a:t> </a:t>
            </a:r>
            <a:r>
              <a:rPr lang="en-US" dirty="0" err="1" smtClean="0"/>
              <a:t>korelacije</a:t>
            </a:r>
            <a:endParaRPr lang="en-US" dirty="0"/>
          </a:p>
        </p:txBody>
      </p:sp>
      <p:sp>
        <p:nvSpPr>
          <p:cNvPr id="3" name="Content Placeholder 2"/>
          <p:cNvSpPr>
            <a:spLocks noGrp="1"/>
          </p:cNvSpPr>
          <p:nvPr>
            <p:ph idx="1"/>
          </p:nvPr>
        </p:nvSpPr>
        <p:spPr/>
        <p:txBody>
          <a:bodyPr>
            <a:normAutofit/>
          </a:bodyPr>
          <a:lstStyle/>
          <a:p>
            <a:r>
              <a:rPr lang="en-US" sz="2800" dirty="0" err="1" smtClean="0"/>
              <a:t>Ako</a:t>
            </a:r>
            <a:r>
              <a:rPr lang="en-US" sz="2800" dirty="0" smtClean="0"/>
              <a:t> se u </a:t>
            </a:r>
            <a:r>
              <a:rPr lang="en-US" sz="2800" dirty="0" err="1" smtClean="0"/>
              <a:t>uzorku</a:t>
            </a:r>
            <a:r>
              <a:rPr lang="en-US" sz="2800" dirty="0" smtClean="0"/>
              <a:t> </a:t>
            </a:r>
            <a:r>
              <a:rPr lang="en-US" sz="2800" dirty="0" err="1" smtClean="0"/>
              <a:t>javlja</a:t>
            </a:r>
            <a:r>
              <a:rPr lang="en-US" sz="2800" dirty="0" smtClean="0"/>
              <a:t> </a:t>
            </a:r>
            <a:r>
              <a:rPr lang="en-US" sz="2800" dirty="0" err="1" smtClean="0"/>
              <a:t>puno</a:t>
            </a:r>
            <a:r>
              <a:rPr lang="en-US" sz="2800" dirty="0" smtClean="0"/>
              <a:t> </a:t>
            </a:r>
            <a:r>
              <a:rPr lang="en-US" sz="2800" dirty="0" err="1" smtClean="0"/>
              <a:t>jednakih</a:t>
            </a:r>
            <a:r>
              <a:rPr lang="en-US" sz="2800" dirty="0" smtClean="0"/>
              <a:t> </a:t>
            </a:r>
            <a:r>
              <a:rPr lang="en-US" sz="2800" dirty="0" err="1" smtClean="0"/>
              <a:t>vrednosti</a:t>
            </a:r>
            <a:r>
              <a:rPr lang="en-US" sz="2800" dirty="0" smtClean="0"/>
              <a:t> (</a:t>
            </a:r>
            <a:r>
              <a:rPr lang="en-US" sz="2800" dirty="0" err="1" smtClean="0"/>
              <a:t>koje</a:t>
            </a:r>
            <a:r>
              <a:rPr lang="en-US" sz="2800" dirty="0" smtClean="0"/>
              <a:t> </a:t>
            </a:r>
            <a:r>
              <a:rPr lang="en-US" sz="2800" dirty="0" err="1" smtClean="0"/>
              <a:t>će</a:t>
            </a:r>
            <a:r>
              <a:rPr lang="en-US" sz="2800" dirty="0" smtClean="0"/>
              <a:t> </a:t>
            </a:r>
            <a:r>
              <a:rPr lang="en-US" sz="2800" dirty="0" err="1" smtClean="0"/>
              <a:t>imati</a:t>
            </a:r>
            <a:r>
              <a:rPr lang="en-US" sz="2800" dirty="0" smtClean="0"/>
              <a:t> </a:t>
            </a:r>
            <a:r>
              <a:rPr lang="en-US" sz="2800" dirty="0" err="1" smtClean="0"/>
              <a:t>jednake</a:t>
            </a:r>
            <a:r>
              <a:rPr lang="en-US" sz="2800" dirty="0" smtClean="0"/>
              <a:t> </a:t>
            </a:r>
            <a:r>
              <a:rPr lang="en-US" sz="2800" dirty="0" err="1" smtClean="0"/>
              <a:t>rangove</a:t>
            </a:r>
            <a:r>
              <a:rPr lang="en-US" sz="2800" dirty="0" smtClean="0"/>
              <a:t>) </a:t>
            </a:r>
            <a:r>
              <a:rPr lang="en-US" sz="2800" dirty="0" err="1" smtClean="0"/>
              <a:t>Spirmanov</a:t>
            </a:r>
            <a:r>
              <a:rPr lang="en-US" sz="2800" dirty="0" smtClean="0"/>
              <a:t> </a:t>
            </a:r>
            <a:r>
              <a:rPr lang="en-US" sz="2800" dirty="0" err="1" smtClean="0"/>
              <a:t>koeficijent</a:t>
            </a:r>
            <a:r>
              <a:rPr lang="en-US" sz="2800" dirty="0" smtClean="0"/>
              <a:t> </a:t>
            </a:r>
            <a:r>
              <a:rPr lang="en-US" sz="2800" dirty="0" err="1" smtClean="0"/>
              <a:t>postaje</a:t>
            </a:r>
            <a:r>
              <a:rPr lang="en-US" sz="2800" dirty="0" smtClean="0"/>
              <a:t> </a:t>
            </a:r>
            <a:r>
              <a:rPr lang="en-US" sz="2800" dirty="0" err="1" smtClean="0"/>
              <a:t>veliki</a:t>
            </a:r>
            <a:endParaRPr lang="en-US" sz="2800" dirty="0" smtClean="0"/>
          </a:p>
          <a:p>
            <a:r>
              <a:rPr lang="en-US" sz="2800" dirty="0" smtClean="0"/>
              <a:t>U </a:t>
            </a:r>
            <a:r>
              <a:rPr lang="en-US" sz="2800" dirty="0" err="1" smtClean="0"/>
              <a:t>ovom</a:t>
            </a:r>
            <a:r>
              <a:rPr lang="en-US" sz="2800" dirty="0" smtClean="0"/>
              <a:t> </a:t>
            </a:r>
            <a:r>
              <a:rPr lang="en-US" sz="2800" dirty="0" err="1" smtClean="0"/>
              <a:t>slučaju</a:t>
            </a:r>
            <a:r>
              <a:rPr lang="en-US" sz="2800" dirty="0" smtClean="0"/>
              <a:t> </a:t>
            </a:r>
            <a:r>
              <a:rPr lang="en-US" sz="2800" dirty="0" err="1" smtClean="0"/>
              <a:t>poželjno</a:t>
            </a:r>
            <a:r>
              <a:rPr lang="en-US" sz="2800" dirty="0" smtClean="0"/>
              <a:t> je </a:t>
            </a:r>
            <a:r>
              <a:rPr lang="en-US" sz="2800" dirty="0" err="1" smtClean="0"/>
              <a:t>koristiti</a:t>
            </a:r>
            <a:r>
              <a:rPr lang="en-US" sz="2800" dirty="0" smtClean="0"/>
              <a:t> </a:t>
            </a:r>
            <a:r>
              <a:rPr lang="en-US" sz="2800" dirty="0" err="1" smtClean="0"/>
              <a:t>Kendalov</a:t>
            </a:r>
            <a:r>
              <a:rPr lang="en-US" sz="2800" dirty="0" smtClean="0"/>
              <a:t> tau-b </a:t>
            </a:r>
            <a:r>
              <a:rPr lang="en-US" sz="2800" dirty="0" err="1" smtClean="0"/>
              <a:t>koeficijent</a:t>
            </a:r>
            <a:r>
              <a:rPr lang="en-US" sz="2800" dirty="0" smtClean="0"/>
              <a:t> </a:t>
            </a:r>
            <a:r>
              <a:rPr lang="en-US" sz="2800" dirty="0" err="1" smtClean="0"/>
              <a:t>koji</a:t>
            </a:r>
            <a:r>
              <a:rPr lang="en-US" sz="2800" dirty="0" smtClean="0"/>
              <a:t> </a:t>
            </a:r>
            <a:r>
              <a:rPr lang="en-US" sz="2800" dirty="0" err="1" smtClean="0"/>
              <a:t>takođe</a:t>
            </a:r>
            <a:r>
              <a:rPr lang="en-US" sz="2800" dirty="0" smtClean="0"/>
              <a:t> </a:t>
            </a:r>
            <a:r>
              <a:rPr lang="en-US" sz="2800" dirty="0" err="1" smtClean="0"/>
              <a:t>upoređuje</a:t>
            </a:r>
            <a:r>
              <a:rPr lang="en-US" sz="2800" dirty="0" smtClean="0"/>
              <a:t> </a:t>
            </a:r>
            <a:r>
              <a:rPr lang="en-US" sz="2800" dirty="0" err="1" smtClean="0"/>
              <a:t>rangove</a:t>
            </a:r>
            <a:endParaRPr lang="en-US" sz="2800" dirty="0" smtClean="0"/>
          </a:p>
          <a:p>
            <a:r>
              <a:rPr lang="en-US" sz="2800" dirty="0" err="1" smtClean="0"/>
              <a:t>Neparametarski</a:t>
            </a:r>
            <a:r>
              <a:rPr lang="en-US" sz="2800" dirty="0" smtClean="0"/>
              <a:t> </a:t>
            </a:r>
            <a:r>
              <a:rPr lang="en-US" sz="2800" dirty="0" err="1" smtClean="0"/>
              <a:t>koeficijent</a:t>
            </a:r>
            <a:endParaRPr lang="en-US" sz="2800" dirty="0" smtClean="0"/>
          </a:p>
          <a:p>
            <a:r>
              <a:rPr lang="en-US" sz="2800" dirty="0" err="1"/>
              <a:t>N</a:t>
            </a:r>
            <a:r>
              <a:rPr lang="en-US" sz="2800" dirty="0" err="1" smtClean="0"/>
              <a:t>ajčešće</a:t>
            </a:r>
            <a:r>
              <a:rPr lang="en-US" sz="2800" dirty="0" smtClean="0"/>
              <a:t> </a:t>
            </a:r>
            <a:r>
              <a:rPr lang="en-US" sz="2800" dirty="0" err="1" smtClean="0"/>
              <a:t>ima</a:t>
            </a:r>
            <a:r>
              <a:rPr lang="en-US" sz="2800" dirty="0" smtClean="0"/>
              <a:t> </a:t>
            </a:r>
            <a:r>
              <a:rPr lang="en-US" sz="2800" dirty="0" err="1" smtClean="0"/>
              <a:t>manju</a:t>
            </a:r>
            <a:r>
              <a:rPr lang="en-US" sz="2800" dirty="0" smtClean="0"/>
              <a:t> </a:t>
            </a:r>
            <a:r>
              <a:rPr lang="en-US" sz="2800" dirty="0" err="1" smtClean="0"/>
              <a:t>vrednost</a:t>
            </a:r>
            <a:r>
              <a:rPr lang="en-US" sz="2800" dirty="0" smtClean="0"/>
              <a:t> </a:t>
            </a:r>
            <a:r>
              <a:rPr lang="en-US" sz="2800" dirty="0" err="1" smtClean="0"/>
              <a:t>nego</a:t>
            </a:r>
            <a:r>
              <a:rPr lang="en-US" sz="2800" dirty="0" smtClean="0"/>
              <a:t> </a:t>
            </a:r>
            <a:r>
              <a:rPr lang="en-US" sz="2800" dirty="0" err="1" smtClean="0"/>
              <a:t>Spirmanov</a:t>
            </a:r>
            <a:endParaRPr lang="en-US" sz="2800" dirty="0" smtClean="0"/>
          </a:p>
          <a:p>
            <a:endParaRPr lang="en-US" dirty="0"/>
          </a:p>
        </p:txBody>
      </p:sp>
    </p:spTree>
    <p:extLst>
      <p:ext uri="{BB962C8B-B14F-4D97-AF65-F5344CB8AC3E}">
        <p14:creationId xmlns:p14="http://schemas.microsoft.com/office/powerpoint/2010/main" val="2031340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Kendalov tau-b koeficijent korelacije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458200" cy="4525963"/>
              </a:xfrm>
            </p:spPr>
            <p:txBody>
              <a:bodyPr>
                <a:normAutofit fontScale="77500" lnSpcReduction="20000"/>
              </a:bodyPr>
              <a:lstStyle/>
              <a:p>
                <a:r>
                  <a:rPr lang="sr-Latn-RS" sz="3600" dirty="0" smtClean="0"/>
                  <a:t>Kažemo da je par </a:t>
                </a:r>
                <a14:m>
                  <m:oMath xmlns:m="http://schemas.openxmlformats.org/officeDocument/2006/math">
                    <m:d>
                      <m:dPr>
                        <m:ctrlPr>
                          <a:rPr lang="sr-Latn-RS" sz="3600" b="0" i="1" smtClean="0">
                            <a:latin typeface="Cambria Math"/>
                          </a:rPr>
                        </m:ctrlPr>
                      </m:dPr>
                      <m:e>
                        <m:sSub>
                          <m:sSubPr>
                            <m:ctrlPr>
                              <a:rPr lang="sr-Latn-RS" sz="3600" b="0" i="1" smtClean="0">
                                <a:latin typeface="Cambria Math"/>
                              </a:rPr>
                            </m:ctrlPr>
                          </m:sSubPr>
                          <m:e>
                            <m:r>
                              <a:rPr lang="sr-Latn-RS" sz="3600" b="0" i="1" smtClean="0">
                                <a:latin typeface="Cambria Math"/>
                              </a:rPr>
                              <m:t>𝑥</m:t>
                            </m:r>
                          </m:e>
                          <m:sub>
                            <m:r>
                              <a:rPr lang="sr-Latn-RS" sz="3600" b="0" i="1" smtClean="0">
                                <a:latin typeface="Cambria Math"/>
                              </a:rPr>
                              <m:t>𝑖</m:t>
                            </m:r>
                          </m:sub>
                        </m:sSub>
                        <m:r>
                          <a:rPr lang="sr-Latn-RS" sz="3600" b="0" i="1" smtClean="0">
                            <a:latin typeface="Cambria Math"/>
                          </a:rPr>
                          <m:t>, </m:t>
                        </m:r>
                        <m:sSub>
                          <m:sSubPr>
                            <m:ctrlPr>
                              <a:rPr lang="sr-Latn-RS" sz="3600" b="0" i="1" smtClean="0">
                                <a:latin typeface="Cambria Math"/>
                              </a:rPr>
                            </m:ctrlPr>
                          </m:sSubPr>
                          <m:e>
                            <m:r>
                              <a:rPr lang="sr-Latn-RS" sz="3600" b="0" i="1" smtClean="0">
                                <a:latin typeface="Cambria Math"/>
                              </a:rPr>
                              <m:t>𝑦</m:t>
                            </m:r>
                          </m:e>
                          <m:sub>
                            <m:r>
                              <a:rPr lang="sr-Latn-RS" sz="3600" b="0" i="1" smtClean="0">
                                <a:latin typeface="Cambria Math"/>
                              </a:rPr>
                              <m:t>𝑖</m:t>
                            </m:r>
                          </m:sub>
                        </m:sSub>
                      </m:e>
                    </m:d>
                  </m:oMath>
                </a14:m>
                <a:r>
                  <a:rPr lang="sr-Latn-RS" sz="3600" dirty="0" smtClean="0"/>
                  <a:t> i </a:t>
                </a:r>
                <a14:m>
                  <m:oMath xmlns:m="http://schemas.openxmlformats.org/officeDocument/2006/math">
                    <m:d>
                      <m:dPr>
                        <m:ctrlPr>
                          <a:rPr lang="sr-Latn-RS" sz="3600" i="1">
                            <a:latin typeface="Cambria Math"/>
                          </a:rPr>
                        </m:ctrlPr>
                      </m:dPr>
                      <m:e>
                        <m:sSub>
                          <m:sSubPr>
                            <m:ctrlPr>
                              <a:rPr lang="sr-Latn-RS" sz="3600" i="1">
                                <a:latin typeface="Cambria Math"/>
                              </a:rPr>
                            </m:ctrlPr>
                          </m:sSubPr>
                          <m:e>
                            <m:r>
                              <a:rPr lang="sr-Latn-RS" sz="3600" i="1">
                                <a:latin typeface="Cambria Math"/>
                              </a:rPr>
                              <m:t>𝑥</m:t>
                            </m:r>
                          </m:e>
                          <m:sub>
                            <m:r>
                              <a:rPr lang="sr-Latn-RS" sz="3600" i="1">
                                <a:latin typeface="Cambria Math"/>
                              </a:rPr>
                              <m:t>𝑗</m:t>
                            </m:r>
                          </m:sub>
                        </m:sSub>
                        <m:r>
                          <a:rPr lang="sr-Latn-RS" sz="3600" i="1">
                            <a:latin typeface="Cambria Math"/>
                          </a:rPr>
                          <m:t>, </m:t>
                        </m:r>
                        <m:sSub>
                          <m:sSubPr>
                            <m:ctrlPr>
                              <a:rPr lang="sr-Latn-RS" sz="3600" i="1">
                                <a:latin typeface="Cambria Math"/>
                              </a:rPr>
                            </m:ctrlPr>
                          </m:sSubPr>
                          <m:e>
                            <m:r>
                              <a:rPr lang="sr-Latn-RS" sz="3600" i="1">
                                <a:latin typeface="Cambria Math"/>
                              </a:rPr>
                              <m:t>𝑦</m:t>
                            </m:r>
                          </m:e>
                          <m:sub>
                            <m:r>
                              <a:rPr lang="sr-Latn-RS" sz="3600" i="1">
                                <a:latin typeface="Cambria Math"/>
                              </a:rPr>
                              <m:t>𝑗</m:t>
                            </m:r>
                          </m:sub>
                        </m:sSub>
                      </m:e>
                    </m:d>
                  </m:oMath>
                </a14:m>
                <a:r>
                  <a:rPr lang="en-US" sz="3600" dirty="0" smtClean="0"/>
                  <a:t> </a:t>
                </a:r>
                <a:r>
                  <a:rPr lang="sr-Latn-RS" sz="3600" dirty="0" smtClean="0"/>
                  <a:t>saglasan ako važi </a:t>
                </a:r>
                <a14:m>
                  <m:oMath xmlns:m="http://schemas.openxmlformats.org/officeDocument/2006/math">
                    <m:sSub>
                      <m:sSubPr>
                        <m:ctrlPr>
                          <a:rPr lang="sr-Latn-RS" sz="3600" b="0" i="1" smtClean="0">
                            <a:latin typeface="Cambria Math"/>
                          </a:rPr>
                        </m:ctrlPr>
                      </m:sSubPr>
                      <m:e>
                        <m:r>
                          <a:rPr lang="sr-Latn-RS" sz="3600" b="0" i="1" smtClean="0">
                            <a:latin typeface="Cambria Math"/>
                          </a:rPr>
                          <m:t>𝑥</m:t>
                        </m:r>
                      </m:e>
                      <m:sub>
                        <m:r>
                          <a:rPr lang="sr-Latn-RS" sz="3600" b="0" i="1" smtClean="0">
                            <a:latin typeface="Cambria Math"/>
                          </a:rPr>
                          <m:t>𝑖</m:t>
                        </m:r>
                      </m:sub>
                    </m:sSub>
                    <m:r>
                      <a:rPr lang="sr-Latn-RS" sz="3600" b="0" i="1" smtClean="0">
                        <a:latin typeface="Cambria Math"/>
                      </a:rPr>
                      <m:t>&gt;</m:t>
                    </m:r>
                    <m:sSub>
                      <m:sSubPr>
                        <m:ctrlPr>
                          <a:rPr lang="sr-Latn-RS" sz="3600" b="0" i="1" smtClean="0">
                            <a:latin typeface="Cambria Math"/>
                          </a:rPr>
                        </m:ctrlPr>
                      </m:sSubPr>
                      <m:e>
                        <m:r>
                          <a:rPr lang="sr-Latn-RS" sz="3600" b="0" i="1" smtClean="0">
                            <a:latin typeface="Cambria Math"/>
                          </a:rPr>
                          <m:t>𝑥</m:t>
                        </m:r>
                      </m:e>
                      <m:sub>
                        <m:r>
                          <a:rPr lang="sr-Latn-RS" sz="3600" b="0" i="1" smtClean="0">
                            <a:latin typeface="Cambria Math"/>
                          </a:rPr>
                          <m:t>𝑗</m:t>
                        </m:r>
                      </m:sub>
                    </m:sSub>
                    <m:r>
                      <a:rPr lang="sr-Latn-RS" sz="3600" b="0" i="1" smtClean="0">
                        <a:latin typeface="Cambria Math"/>
                      </a:rPr>
                      <m:t> </m:t>
                    </m:r>
                  </m:oMath>
                </a14:m>
                <a:r>
                  <a:rPr lang="sr-Latn-RS" sz="3600" dirty="0" smtClean="0"/>
                  <a:t>i </a:t>
                </a:r>
                <a14:m>
                  <m:oMath xmlns:m="http://schemas.openxmlformats.org/officeDocument/2006/math">
                    <m:sSub>
                      <m:sSubPr>
                        <m:ctrlPr>
                          <a:rPr lang="sr-Latn-RS" sz="3600" i="1">
                            <a:latin typeface="Cambria Math"/>
                          </a:rPr>
                        </m:ctrlPr>
                      </m:sSubPr>
                      <m:e>
                        <m:r>
                          <a:rPr lang="sr-Latn-RS" sz="3600" b="0" i="1" smtClean="0">
                            <a:latin typeface="Cambria Math"/>
                          </a:rPr>
                          <m:t>𝑦</m:t>
                        </m:r>
                      </m:e>
                      <m:sub>
                        <m:r>
                          <a:rPr lang="sr-Latn-RS" sz="3600" i="1">
                            <a:latin typeface="Cambria Math"/>
                          </a:rPr>
                          <m:t>𝑖</m:t>
                        </m:r>
                      </m:sub>
                    </m:sSub>
                    <m:r>
                      <a:rPr lang="sr-Latn-RS" sz="3600" i="1">
                        <a:latin typeface="Cambria Math"/>
                      </a:rPr>
                      <m:t>&gt;</m:t>
                    </m:r>
                    <m:sSub>
                      <m:sSubPr>
                        <m:ctrlPr>
                          <a:rPr lang="sr-Latn-RS" sz="3600" b="0" i="1" smtClean="0">
                            <a:latin typeface="Cambria Math"/>
                          </a:rPr>
                        </m:ctrlPr>
                      </m:sSubPr>
                      <m:e>
                        <m:r>
                          <a:rPr lang="sr-Latn-RS" sz="3600" b="0" i="1" smtClean="0">
                            <a:latin typeface="Cambria Math"/>
                          </a:rPr>
                          <m:t>𝑦</m:t>
                        </m:r>
                      </m:e>
                      <m:sub>
                        <m:r>
                          <a:rPr lang="sr-Latn-RS" sz="3600" b="0" i="1" smtClean="0">
                            <a:latin typeface="Cambria Math"/>
                          </a:rPr>
                          <m:t>𝑗</m:t>
                        </m:r>
                      </m:sub>
                    </m:sSub>
                  </m:oMath>
                </a14:m>
                <a:r>
                  <a:rPr lang="sr-Latn-RS" sz="3600" dirty="0" smtClean="0"/>
                  <a:t> ili </a:t>
                </a:r>
                <a14:m>
                  <m:oMath xmlns:m="http://schemas.openxmlformats.org/officeDocument/2006/math">
                    <m:sSub>
                      <m:sSubPr>
                        <m:ctrlPr>
                          <a:rPr lang="sr-Latn-RS" sz="3600" i="1">
                            <a:latin typeface="Cambria Math"/>
                          </a:rPr>
                        </m:ctrlPr>
                      </m:sSubPr>
                      <m:e>
                        <m:r>
                          <a:rPr lang="sr-Latn-RS" sz="3600" i="1">
                            <a:latin typeface="Cambria Math"/>
                          </a:rPr>
                          <m:t>𝑥</m:t>
                        </m:r>
                      </m:e>
                      <m:sub>
                        <m:r>
                          <a:rPr lang="sr-Latn-RS" sz="3600" i="1">
                            <a:latin typeface="Cambria Math"/>
                          </a:rPr>
                          <m:t>𝑖</m:t>
                        </m:r>
                      </m:sub>
                    </m:sSub>
                    <m:r>
                      <a:rPr lang="sr-Latn-RS" sz="3600" b="0" i="1" smtClean="0">
                        <a:latin typeface="Cambria Math"/>
                      </a:rPr>
                      <m:t>&lt;</m:t>
                    </m:r>
                    <m:sSub>
                      <m:sSubPr>
                        <m:ctrlPr>
                          <a:rPr lang="sr-Latn-RS" sz="3600" i="1">
                            <a:latin typeface="Cambria Math"/>
                          </a:rPr>
                        </m:ctrlPr>
                      </m:sSubPr>
                      <m:e>
                        <m:r>
                          <a:rPr lang="sr-Latn-RS" sz="3600" i="1">
                            <a:latin typeface="Cambria Math"/>
                          </a:rPr>
                          <m:t>𝑥</m:t>
                        </m:r>
                      </m:e>
                      <m:sub>
                        <m:r>
                          <a:rPr lang="sr-Latn-RS" sz="3600" i="1">
                            <a:latin typeface="Cambria Math"/>
                          </a:rPr>
                          <m:t>𝑗</m:t>
                        </m:r>
                      </m:sub>
                    </m:sSub>
                    <m:r>
                      <a:rPr lang="sr-Latn-RS" sz="3600" i="1">
                        <a:latin typeface="Cambria Math"/>
                      </a:rPr>
                      <m:t> </m:t>
                    </m:r>
                  </m:oMath>
                </a14:m>
                <a:r>
                  <a:rPr lang="sr-Latn-RS" sz="3600" dirty="0"/>
                  <a:t>i </a:t>
                </a:r>
                <a14:m>
                  <m:oMath xmlns:m="http://schemas.openxmlformats.org/officeDocument/2006/math">
                    <m:sSub>
                      <m:sSubPr>
                        <m:ctrlPr>
                          <a:rPr lang="sr-Latn-RS" sz="3600" i="1">
                            <a:latin typeface="Cambria Math"/>
                          </a:rPr>
                        </m:ctrlPr>
                      </m:sSubPr>
                      <m:e>
                        <m:r>
                          <a:rPr lang="sr-Latn-RS" sz="3600" i="1">
                            <a:latin typeface="Cambria Math"/>
                          </a:rPr>
                          <m:t>𝑦</m:t>
                        </m:r>
                      </m:e>
                      <m:sub>
                        <m:r>
                          <a:rPr lang="sr-Latn-RS" sz="3600" i="1">
                            <a:latin typeface="Cambria Math"/>
                          </a:rPr>
                          <m:t>𝑖</m:t>
                        </m:r>
                      </m:sub>
                    </m:sSub>
                    <m:r>
                      <a:rPr lang="sr-Latn-RS" sz="3600" b="0" i="1" smtClean="0">
                        <a:latin typeface="Cambria Math"/>
                      </a:rPr>
                      <m:t>&lt;</m:t>
                    </m:r>
                    <m:sSub>
                      <m:sSubPr>
                        <m:ctrlPr>
                          <a:rPr lang="sr-Latn-RS" sz="3600" i="1">
                            <a:latin typeface="Cambria Math"/>
                          </a:rPr>
                        </m:ctrlPr>
                      </m:sSubPr>
                      <m:e>
                        <m:r>
                          <a:rPr lang="sr-Latn-RS" sz="3600" i="1">
                            <a:latin typeface="Cambria Math"/>
                          </a:rPr>
                          <m:t>𝑦</m:t>
                        </m:r>
                      </m:e>
                      <m:sub>
                        <m:r>
                          <a:rPr lang="sr-Latn-RS" sz="3600" i="1">
                            <a:latin typeface="Cambria Math"/>
                          </a:rPr>
                          <m:t>𝑗</m:t>
                        </m:r>
                      </m:sub>
                    </m:sSub>
                  </m:oMath>
                </a14:m>
                <a:r>
                  <a:rPr lang="sr-Latn-RS" sz="3600" dirty="0" smtClean="0"/>
                  <a:t>.</a:t>
                </a:r>
              </a:p>
              <a:p>
                <a:r>
                  <a:rPr lang="sr-Latn-RS" sz="3600" dirty="0" smtClean="0"/>
                  <a:t>Par </a:t>
                </a:r>
                <a14:m>
                  <m:oMath xmlns:m="http://schemas.openxmlformats.org/officeDocument/2006/math">
                    <m:d>
                      <m:dPr>
                        <m:ctrlPr>
                          <a:rPr lang="sr-Latn-RS" sz="3600" i="1">
                            <a:latin typeface="Cambria Math"/>
                          </a:rPr>
                        </m:ctrlPr>
                      </m:dPr>
                      <m:e>
                        <m:sSub>
                          <m:sSubPr>
                            <m:ctrlPr>
                              <a:rPr lang="sr-Latn-RS" sz="3600" i="1">
                                <a:latin typeface="Cambria Math"/>
                              </a:rPr>
                            </m:ctrlPr>
                          </m:sSubPr>
                          <m:e>
                            <m:r>
                              <a:rPr lang="sr-Latn-RS" sz="3600" i="1">
                                <a:latin typeface="Cambria Math"/>
                              </a:rPr>
                              <m:t>𝑥</m:t>
                            </m:r>
                          </m:e>
                          <m:sub>
                            <m:r>
                              <a:rPr lang="sr-Latn-RS" sz="3600" i="1">
                                <a:latin typeface="Cambria Math"/>
                              </a:rPr>
                              <m:t>𝑖</m:t>
                            </m:r>
                          </m:sub>
                        </m:sSub>
                        <m:r>
                          <a:rPr lang="sr-Latn-RS" sz="3600" i="1">
                            <a:latin typeface="Cambria Math"/>
                          </a:rPr>
                          <m:t>, </m:t>
                        </m:r>
                        <m:sSub>
                          <m:sSubPr>
                            <m:ctrlPr>
                              <a:rPr lang="sr-Latn-RS" sz="3600" i="1">
                                <a:latin typeface="Cambria Math"/>
                              </a:rPr>
                            </m:ctrlPr>
                          </m:sSubPr>
                          <m:e>
                            <m:r>
                              <a:rPr lang="sr-Latn-RS" sz="3600" i="1">
                                <a:latin typeface="Cambria Math"/>
                              </a:rPr>
                              <m:t>𝑦</m:t>
                            </m:r>
                          </m:e>
                          <m:sub>
                            <m:r>
                              <a:rPr lang="sr-Latn-RS" sz="3600" i="1">
                                <a:latin typeface="Cambria Math"/>
                              </a:rPr>
                              <m:t>𝑖</m:t>
                            </m:r>
                          </m:sub>
                        </m:sSub>
                      </m:e>
                    </m:d>
                  </m:oMath>
                </a14:m>
                <a:r>
                  <a:rPr lang="sr-Latn-RS" sz="3600" dirty="0"/>
                  <a:t> i </a:t>
                </a:r>
                <a14:m>
                  <m:oMath xmlns:m="http://schemas.openxmlformats.org/officeDocument/2006/math">
                    <m:d>
                      <m:dPr>
                        <m:ctrlPr>
                          <a:rPr lang="sr-Latn-RS" sz="3600" i="1">
                            <a:latin typeface="Cambria Math"/>
                          </a:rPr>
                        </m:ctrlPr>
                      </m:dPr>
                      <m:e>
                        <m:sSub>
                          <m:sSubPr>
                            <m:ctrlPr>
                              <a:rPr lang="sr-Latn-RS" sz="3600" i="1">
                                <a:latin typeface="Cambria Math"/>
                              </a:rPr>
                            </m:ctrlPr>
                          </m:sSubPr>
                          <m:e>
                            <m:r>
                              <a:rPr lang="sr-Latn-RS" sz="3600" i="1">
                                <a:latin typeface="Cambria Math"/>
                              </a:rPr>
                              <m:t>𝑥</m:t>
                            </m:r>
                          </m:e>
                          <m:sub>
                            <m:r>
                              <a:rPr lang="sr-Latn-RS" sz="3600" i="1">
                                <a:latin typeface="Cambria Math"/>
                              </a:rPr>
                              <m:t>𝑗</m:t>
                            </m:r>
                          </m:sub>
                        </m:sSub>
                        <m:r>
                          <a:rPr lang="sr-Latn-RS" sz="3600" i="1">
                            <a:latin typeface="Cambria Math"/>
                          </a:rPr>
                          <m:t>, </m:t>
                        </m:r>
                        <m:sSub>
                          <m:sSubPr>
                            <m:ctrlPr>
                              <a:rPr lang="sr-Latn-RS" sz="3600" i="1">
                                <a:latin typeface="Cambria Math"/>
                              </a:rPr>
                            </m:ctrlPr>
                          </m:sSubPr>
                          <m:e>
                            <m:r>
                              <a:rPr lang="sr-Latn-RS" sz="3600" i="1">
                                <a:latin typeface="Cambria Math"/>
                              </a:rPr>
                              <m:t>𝑦</m:t>
                            </m:r>
                          </m:e>
                          <m:sub>
                            <m:r>
                              <a:rPr lang="sr-Latn-RS" sz="3600" i="1">
                                <a:latin typeface="Cambria Math"/>
                              </a:rPr>
                              <m:t>𝑗</m:t>
                            </m:r>
                          </m:sub>
                        </m:sSub>
                      </m:e>
                    </m:d>
                  </m:oMath>
                </a14:m>
                <a:r>
                  <a:rPr lang="en-US" sz="3600" dirty="0" smtClean="0"/>
                  <a:t> </a:t>
                </a:r>
                <a:r>
                  <a:rPr lang="sr-Latn-RS" sz="3600" dirty="0" smtClean="0"/>
                  <a:t>je nesaglasan </a:t>
                </a:r>
                <a:r>
                  <a:rPr lang="sr-Latn-RS" sz="3600" dirty="0"/>
                  <a:t>ako važi </a:t>
                </a:r>
                <a14:m>
                  <m:oMath xmlns:m="http://schemas.openxmlformats.org/officeDocument/2006/math">
                    <m:sSub>
                      <m:sSubPr>
                        <m:ctrlPr>
                          <a:rPr lang="sr-Latn-RS" sz="3600" i="1">
                            <a:latin typeface="Cambria Math"/>
                          </a:rPr>
                        </m:ctrlPr>
                      </m:sSubPr>
                      <m:e>
                        <m:r>
                          <a:rPr lang="sr-Latn-RS" sz="3600" i="1">
                            <a:latin typeface="Cambria Math"/>
                          </a:rPr>
                          <m:t>𝑥</m:t>
                        </m:r>
                      </m:e>
                      <m:sub>
                        <m:r>
                          <a:rPr lang="sr-Latn-RS" sz="3600" i="1">
                            <a:latin typeface="Cambria Math"/>
                          </a:rPr>
                          <m:t>𝑖</m:t>
                        </m:r>
                      </m:sub>
                    </m:sSub>
                    <m:r>
                      <a:rPr lang="sr-Latn-RS" sz="3600" i="1">
                        <a:latin typeface="Cambria Math"/>
                      </a:rPr>
                      <m:t>&gt;</m:t>
                    </m:r>
                    <m:sSub>
                      <m:sSubPr>
                        <m:ctrlPr>
                          <a:rPr lang="sr-Latn-RS" sz="3600" i="1">
                            <a:latin typeface="Cambria Math"/>
                          </a:rPr>
                        </m:ctrlPr>
                      </m:sSubPr>
                      <m:e>
                        <m:r>
                          <a:rPr lang="sr-Latn-RS" sz="3600" i="1">
                            <a:latin typeface="Cambria Math"/>
                          </a:rPr>
                          <m:t>𝑥</m:t>
                        </m:r>
                      </m:e>
                      <m:sub>
                        <m:r>
                          <a:rPr lang="sr-Latn-RS" sz="3600" i="1">
                            <a:latin typeface="Cambria Math"/>
                          </a:rPr>
                          <m:t>𝑗</m:t>
                        </m:r>
                      </m:sub>
                    </m:sSub>
                    <m:r>
                      <a:rPr lang="sr-Latn-RS" sz="3600" i="1">
                        <a:latin typeface="Cambria Math"/>
                      </a:rPr>
                      <m:t> </m:t>
                    </m:r>
                  </m:oMath>
                </a14:m>
                <a:r>
                  <a:rPr lang="sr-Latn-RS" sz="3600" dirty="0"/>
                  <a:t>i </a:t>
                </a:r>
                <a14:m>
                  <m:oMath xmlns:m="http://schemas.openxmlformats.org/officeDocument/2006/math">
                    <m:sSub>
                      <m:sSubPr>
                        <m:ctrlPr>
                          <a:rPr lang="sr-Latn-RS" sz="3600" i="1">
                            <a:latin typeface="Cambria Math"/>
                          </a:rPr>
                        </m:ctrlPr>
                      </m:sSubPr>
                      <m:e>
                        <m:r>
                          <a:rPr lang="sr-Latn-RS" sz="3600" i="1">
                            <a:latin typeface="Cambria Math"/>
                          </a:rPr>
                          <m:t>𝑦</m:t>
                        </m:r>
                      </m:e>
                      <m:sub>
                        <m:r>
                          <a:rPr lang="sr-Latn-RS" sz="3600" i="1">
                            <a:latin typeface="Cambria Math"/>
                          </a:rPr>
                          <m:t>𝑖</m:t>
                        </m:r>
                      </m:sub>
                    </m:sSub>
                    <m:r>
                      <a:rPr lang="sr-Latn-RS" sz="3600" b="0" i="1" smtClean="0">
                        <a:latin typeface="Cambria Math"/>
                      </a:rPr>
                      <m:t>&lt;</m:t>
                    </m:r>
                    <m:sSub>
                      <m:sSubPr>
                        <m:ctrlPr>
                          <a:rPr lang="sr-Latn-RS" sz="3600" i="1">
                            <a:latin typeface="Cambria Math"/>
                          </a:rPr>
                        </m:ctrlPr>
                      </m:sSubPr>
                      <m:e>
                        <m:r>
                          <a:rPr lang="sr-Latn-RS" sz="3600" i="1">
                            <a:latin typeface="Cambria Math"/>
                          </a:rPr>
                          <m:t>𝑦</m:t>
                        </m:r>
                      </m:e>
                      <m:sub>
                        <m:r>
                          <a:rPr lang="sr-Latn-RS" sz="3600" i="1">
                            <a:latin typeface="Cambria Math"/>
                          </a:rPr>
                          <m:t>𝑗</m:t>
                        </m:r>
                      </m:sub>
                    </m:sSub>
                  </m:oMath>
                </a14:m>
                <a:r>
                  <a:rPr lang="sr-Latn-RS" sz="3600" dirty="0"/>
                  <a:t> ili </a:t>
                </a:r>
                <a14:m>
                  <m:oMath xmlns:m="http://schemas.openxmlformats.org/officeDocument/2006/math">
                    <m:sSub>
                      <m:sSubPr>
                        <m:ctrlPr>
                          <a:rPr lang="sr-Latn-RS" sz="3600" i="1">
                            <a:latin typeface="Cambria Math"/>
                          </a:rPr>
                        </m:ctrlPr>
                      </m:sSubPr>
                      <m:e>
                        <m:r>
                          <a:rPr lang="sr-Latn-RS" sz="3600" i="1">
                            <a:latin typeface="Cambria Math"/>
                          </a:rPr>
                          <m:t>𝑥</m:t>
                        </m:r>
                      </m:e>
                      <m:sub>
                        <m:r>
                          <a:rPr lang="sr-Latn-RS" sz="3600" i="1">
                            <a:latin typeface="Cambria Math"/>
                          </a:rPr>
                          <m:t>𝑖</m:t>
                        </m:r>
                      </m:sub>
                    </m:sSub>
                    <m:r>
                      <a:rPr lang="sr-Latn-RS" sz="3600" i="1">
                        <a:latin typeface="Cambria Math"/>
                      </a:rPr>
                      <m:t>&lt;</m:t>
                    </m:r>
                    <m:sSub>
                      <m:sSubPr>
                        <m:ctrlPr>
                          <a:rPr lang="sr-Latn-RS" sz="3600" i="1">
                            <a:latin typeface="Cambria Math"/>
                          </a:rPr>
                        </m:ctrlPr>
                      </m:sSubPr>
                      <m:e>
                        <m:r>
                          <a:rPr lang="sr-Latn-RS" sz="3600" i="1">
                            <a:latin typeface="Cambria Math"/>
                          </a:rPr>
                          <m:t>𝑥</m:t>
                        </m:r>
                      </m:e>
                      <m:sub>
                        <m:r>
                          <a:rPr lang="sr-Latn-RS" sz="3600" i="1">
                            <a:latin typeface="Cambria Math"/>
                          </a:rPr>
                          <m:t>𝑗</m:t>
                        </m:r>
                      </m:sub>
                    </m:sSub>
                    <m:r>
                      <a:rPr lang="sr-Latn-RS" sz="3600" i="1">
                        <a:latin typeface="Cambria Math"/>
                      </a:rPr>
                      <m:t> </m:t>
                    </m:r>
                  </m:oMath>
                </a14:m>
                <a:r>
                  <a:rPr lang="sr-Latn-RS" sz="3600" dirty="0"/>
                  <a:t>i </a:t>
                </a:r>
                <a14:m>
                  <m:oMath xmlns:m="http://schemas.openxmlformats.org/officeDocument/2006/math">
                    <m:sSub>
                      <m:sSubPr>
                        <m:ctrlPr>
                          <a:rPr lang="sr-Latn-RS" sz="3600" i="1">
                            <a:latin typeface="Cambria Math"/>
                          </a:rPr>
                        </m:ctrlPr>
                      </m:sSubPr>
                      <m:e>
                        <m:r>
                          <a:rPr lang="sr-Latn-RS" sz="3600" i="1">
                            <a:latin typeface="Cambria Math"/>
                          </a:rPr>
                          <m:t>𝑦</m:t>
                        </m:r>
                      </m:e>
                      <m:sub>
                        <m:r>
                          <a:rPr lang="sr-Latn-RS" sz="3600" i="1">
                            <a:latin typeface="Cambria Math"/>
                          </a:rPr>
                          <m:t>𝑖</m:t>
                        </m:r>
                      </m:sub>
                    </m:sSub>
                    <m:r>
                      <a:rPr lang="sr-Latn-RS" sz="3600" b="0" i="1" smtClean="0">
                        <a:latin typeface="Cambria Math"/>
                      </a:rPr>
                      <m:t>&gt;</m:t>
                    </m:r>
                    <m:sSub>
                      <m:sSubPr>
                        <m:ctrlPr>
                          <a:rPr lang="sr-Latn-RS" sz="3600" i="1">
                            <a:latin typeface="Cambria Math"/>
                          </a:rPr>
                        </m:ctrlPr>
                      </m:sSubPr>
                      <m:e>
                        <m:r>
                          <a:rPr lang="sr-Latn-RS" sz="3600" i="1">
                            <a:latin typeface="Cambria Math"/>
                          </a:rPr>
                          <m:t>𝑦</m:t>
                        </m:r>
                      </m:e>
                      <m:sub>
                        <m:r>
                          <a:rPr lang="sr-Latn-RS" sz="3600" i="1">
                            <a:latin typeface="Cambria Math"/>
                          </a:rPr>
                          <m:t>𝑗</m:t>
                        </m:r>
                      </m:sub>
                    </m:sSub>
                  </m:oMath>
                </a14:m>
                <a:r>
                  <a:rPr lang="sr-Latn-RS" sz="3600" dirty="0"/>
                  <a:t>.</a:t>
                </a:r>
                <a:endParaRPr lang="sr-Latn-RS" sz="3600" dirty="0" smtClean="0"/>
              </a:p>
              <a:p>
                <a:r>
                  <a:rPr lang="sr-Latn-RS" sz="3600" dirty="0" smtClean="0"/>
                  <a:t>Kendalov tau koeficijent definiše se kao</a:t>
                </a:r>
              </a:p>
              <a:p>
                <a:endParaRPr lang="sr-Latn-RS" dirty="0" smtClean="0"/>
              </a:p>
              <a:p>
                <a:pPr marL="0" indent="0">
                  <a:buNone/>
                </a:pPr>
                <a14:m>
                  <m:oMathPara xmlns:m="http://schemas.openxmlformats.org/officeDocument/2006/math">
                    <m:oMathParaPr>
                      <m:jc m:val="centerGroup"/>
                    </m:oMathParaPr>
                    <m:oMath xmlns:m="http://schemas.openxmlformats.org/officeDocument/2006/math">
                      <m:r>
                        <a:rPr lang="sr-Latn-RS" i="1" smtClean="0">
                          <a:latin typeface="Cambria Math"/>
                          <a:ea typeface="Cambria Math"/>
                        </a:rPr>
                        <m:t>𝜏</m:t>
                      </m:r>
                      <m:r>
                        <a:rPr lang="sr-Latn-RS" b="0" i="1" smtClean="0">
                          <a:latin typeface="Cambria Math"/>
                          <a:ea typeface="Cambria Math"/>
                        </a:rPr>
                        <m:t>=</m:t>
                      </m:r>
                      <m:f>
                        <m:fPr>
                          <m:ctrlPr>
                            <a:rPr lang="sr-Latn-RS" b="0" i="1" smtClean="0">
                              <a:latin typeface="Cambria Math"/>
                              <a:ea typeface="Cambria Math"/>
                            </a:rPr>
                          </m:ctrlPr>
                        </m:fPr>
                        <m:num>
                          <m:d>
                            <m:dPr>
                              <m:ctrlPr>
                                <a:rPr lang="sr-Latn-RS" b="0" i="1" smtClean="0">
                                  <a:latin typeface="Cambria Math"/>
                                  <a:ea typeface="Cambria Math"/>
                                </a:rPr>
                              </m:ctrlPr>
                            </m:dPr>
                            <m:e>
                              <m:r>
                                <a:rPr lang="sr-Latn-RS" b="0" i="1" smtClean="0">
                                  <a:latin typeface="Cambria Math"/>
                                  <a:ea typeface="Cambria Math"/>
                                </a:rPr>
                                <m:t>𝑏𝑟𝑜𝑗</m:t>
                              </m:r>
                              <m:r>
                                <a:rPr lang="sr-Latn-RS" b="0" i="1" smtClean="0">
                                  <a:latin typeface="Cambria Math"/>
                                  <a:ea typeface="Cambria Math"/>
                                </a:rPr>
                                <m:t> </m:t>
                              </m:r>
                              <m:r>
                                <a:rPr lang="sr-Latn-RS" b="0" i="1" smtClean="0">
                                  <a:latin typeface="Cambria Math"/>
                                  <a:ea typeface="Cambria Math"/>
                                </a:rPr>
                                <m:t>𝑠𝑎𝑔𝑙𝑎𝑠𝑛𝑖h</m:t>
                              </m:r>
                              <m:r>
                                <a:rPr lang="sr-Latn-RS" b="0" i="1" smtClean="0">
                                  <a:latin typeface="Cambria Math"/>
                                  <a:ea typeface="Cambria Math"/>
                                </a:rPr>
                                <m:t> </m:t>
                              </m:r>
                              <m:r>
                                <a:rPr lang="sr-Latn-RS" b="0" i="1" smtClean="0">
                                  <a:latin typeface="Cambria Math"/>
                                  <a:ea typeface="Cambria Math"/>
                                </a:rPr>
                                <m:t>𝑝𝑎𝑟𝑜𝑣𝑎</m:t>
                              </m:r>
                            </m:e>
                          </m:d>
                          <m:r>
                            <a:rPr lang="sr-Latn-RS" b="0" i="1" smtClean="0">
                              <a:latin typeface="Cambria Math"/>
                              <a:ea typeface="Cambria Math"/>
                            </a:rPr>
                            <m:t>−(</m:t>
                          </m:r>
                          <m:r>
                            <a:rPr lang="sr-Latn-RS" b="0" i="1" smtClean="0">
                              <a:latin typeface="Cambria Math"/>
                              <a:ea typeface="Cambria Math"/>
                            </a:rPr>
                            <m:t>𝑏𝑟𝑜𝑗</m:t>
                          </m:r>
                          <m:r>
                            <a:rPr lang="sr-Latn-RS" b="0" i="1" smtClean="0">
                              <a:latin typeface="Cambria Math"/>
                              <a:ea typeface="Cambria Math"/>
                            </a:rPr>
                            <m:t> </m:t>
                          </m:r>
                          <m:r>
                            <a:rPr lang="sr-Latn-RS" b="0" i="1" smtClean="0">
                              <a:latin typeface="Cambria Math"/>
                              <a:ea typeface="Cambria Math"/>
                            </a:rPr>
                            <m:t>𝑛𝑒𝑠𝑎𝑔𝑙𝑎𝑠𝑛𝑖h</m:t>
                          </m:r>
                          <m:r>
                            <a:rPr lang="sr-Latn-RS" b="0" i="1" smtClean="0">
                              <a:latin typeface="Cambria Math"/>
                              <a:ea typeface="Cambria Math"/>
                            </a:rPr>
                            <m:t> </m:t>
                          </m:r>
                          <m:r>
                            <a:rPr lang="sr-Latn-RS" b="0" i="1" smtClean="0">
                              <a:latin typeface="Cambria Math"/>
                              <a:ea typeface="Cambria Math"/>
                            </a:rPr>
                            <m:t>𝑝𝑎𝑟𝑜𝑣𝑎</m:t>
                          </m:r>
                          <m:r>
                            <a:rPr lang="sr-Latn-RS" b="0" i="1" smtClean="0">
                              <a:latin typeface="Cambria Math"/>
                              <a:ea typeface="Cambria Math"/>
                            </a:rPr>
                            <m:t>)</m:t>
                          </m:r>
                        </m:num>
                        <m:den>
                          <m:f>
                            <m:fPr>
                              <m:ctrlPr>
                                <a:rPr lang="sr-Latn-RS" b="0" i="1" smtClean="0">
                                  <a:latin typeface="Cambria Math"/>
                                  <a:ea typeface="Cambria Math"/>
                                </a:rPr>
                              </m:ctrlPr>
                            </m:fPr>
                            <m:num>
                              <m:r>
                                <a:rPr lang="sr-Latn-RS" b="0" i="1" smtClean="0">
                                  <a:latin typeface="Cambria Math"/>
                                  <a:ea typeface="Cambria Math"/>
                                </a:rPr>
                                <m:t>1</m:t>
                              </m:r>
                            </m:num>
                            <m:den>
                              <m:r>
                                <a:rPr lang="sr-Latn-RS" b="0" i="1" smtClean="0">
                                  <a:latin typeface="Cambria Math"/>
                                  <a:ea typeface="Cambria Math"/>
                                </a:rPr>
                                <m:t>2</m:t>
                              </m:r>
                            </m:den>
                          </m:f>
                          <m:r>
                            <a:rPr lang="sr-Latn-RS" b="0" i="1" smtClean="0">
                              <a:latin typeface="Cambria Math"/>
                              <a:ea typeface="Cambria Math"/>
                            </a:rPr>
                            <m:t>𝑁</m:t>
                          </m:r>
                          <m:r>
                            <a:rPr lang="sr-Latn-RS" b="0" i="1" smtClean="0">
                              <a:latin typeface="Cambria Math"/>
                              <a:ea typeface="Cambria Math"/>
                            </a:rPr>
                            <m:t>(</m:t>
                          </m:r>
                          <m:r>
                            <a:rPr lang="sr-Latn-RS" b="0" i="1" smtClean="0">
                              <a:latin typeface="Cambria Math"/>
                              <a:ea typeface="Cambria Math"/>
                            </a:rPr>
                            <m:t>𝑁</m:t>
                          </m:r>
                          <m:r>
                            <a:rPr lang="sr-Latn-RS" b="0" i="1" smtClean="0">
                              <a:latin typeface="Cambria Math"/>
                              <a:ea typeface="Cambria Math"/>
                            </a:rPr>
                            <m:t>−1)</m:t>
                          </m:r>
                        </m:den>
                      </m:f>
                    </m:oMath>
                  </m:oMathPara>
                </a14:m>
                <a:endParaRPr lang="sr-Latn-R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458200" cy="4525963"/>
              </a:xfrm>
              <a:blipFill rotWithShape="0">
                <a:blip r:embed="rId2"/>
                <a:stretch>
                  <a:fillRect l="-1297" t="-2291"/>
                </a:stretch>
              </a:blipFill>
            </p:spPr>
            <p:txBody>
              <a:bodyPr/>
              <a:lstStyle/>
              <a:p>
                <a:r>
                  <a:rPr lang="en-US">
                    <a:noFill/>
                  </a:rPr>
                  <a:t> </a:t>
                </a:r>
              </a:p>
            </p:txBody>
          </p:sp>
        </mc:Fallback>
      </mc:AlternateContent>
    </p:spTree>
    <p:extLst>
      <p:ext uri="{BB962C8B-B14F-4D97-AF65-F5344CB8AC3E}">
        <p14:creationId xmlns:p14="http://schemas.microsoft.com/office/powerpoint/2010/main" val="1546544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762000" y="990600"/>
            <a:ext cx="7543800" cy="5105400"/>
          </a:xfrm>
        </p:spPr>
        <p:txBody>
          <a:bodyPr>
            <a:normAutofit/>
          </a:bodyPr>
          <a:lstStyle/>
          <a:p>
            <a:pPr marL="457200" indent="-457200" algn="l">
              <a:buFont typeface="Arial" pitchFamily="34" charset="0"/>
              <a:buChar char="•"/>
            </a:pPr>
            <a:r>
              <a:rPr lang="sr-Latn-RS" sz="2800" dirty="0" smtClean="0">
                <a:solidFill>
                  <a:schemeClr val="tx1"/>
                </a:solidFill>
              </a:rPr>
              <a:t>Kada ispitujemo vezu između dve promenljive radi se o prostoj korelaciji</a:t>
            </a:r>
          </a:p>
          <a:p>
            <a:pPr marL="457200" indent="-457200" algn="l"/>
            <a:endParaRPr lang="sr-Latn-RS" sz="2800" dirty="0" smtClean="0">
              <a:solidFill>
                <a:schemeClr val="tx1"/>
              </a:solidFill>
            </a:endParaRPr>
          </a:p>
          <a:p>
            <a:pPr marL="457200" indent="-457200" algn="l">
              <a:buFont typeface="Arial" pitchFamily="34" charset="0"/>
              <a:buChar char="•"/>
            </a:pPr>
            <a:r>
              <a:rPr lang="sr-Latn-RS" sz="2800" dirty="0" smtClean="0">
                <a:solidFill>
                  <a:schemeClr val="tx1"/>
                </a:solidFill>
              </a:rPr>
              <a:t>Ukoliko ispitujemo vezu između više od dve promenljive reč je o višestrukoj korelaciji</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err="1" smtClean="0">
                <a:solidFill>
                  <a:schemeClr val="tx1"/>
                </a:solidFill>
              </a:rPr>
              <a:t>Mi</a:t>
            </a:r>
            <a:r>
              <a:rPr lang="en-US" sz="2800" dirty="0" smtClean="0">
                <a:solidFill>
                  <a:schemeClr val="tx1"/>
                </a:solidFill>
              </a:rPr>
              <a:t> </a:t>
            </a:r>
            <a:r>
              <a:rPr lang="en-US" sz="2800" dirty="0" err="1" smtClean="0">
                <a:solidFill>
                  <a:schemeClr val="tx1"/>
                </a:solidFill>
              </a:rPr>
              <a:t>ćemo</a:t>
            </a:r>
            <a:r>
              <a:rPr lang="en-US" sz="2800" dirty="0" smtClean="0">
                <a:solidFill>
                  <a:schemeClr val="tx1"/>
                </a:solidFill>
              </a:rPr>
              <a:t> se </a:t>
            </a:r>
            <a:r>
              <a:rPr lang="en-US" sz="2800" dirty="0" err="1" smtClean="0">
                <a:solidFill>
                  <a:schemeClr val="tx1"/>
                </a:solidFill>
              </a:rPr>
              <a:t>baviti</a:t>
            </a:r>
            <a:r>
              <a:rPr lang="en-US" sz="2800" dirty="0" smtClean="0">
                <a:solidFill>
                  <a:schemeClr val="tx1"/>
                </a:solidFill>
              </a:rPr>
              <a:t> </a:t>
            </a:r>
            <a:r>
              <a:rPr lang="en-US" sz="2800" dirty="0" err="1" smtClean="0">
                <a:solidFill>
                  <a:schemeClr val="tx1"/>
                </a:solidFill>
              </a:rPr>
              <a:t>prostom</a:t>
            </a:r>
            <a:r>
              <a:rPr lang="en-US" sz="2800" dirty="0" smtClean="0">
                <a:solidFill>
                  <a:schemeClr val="tx1"/>
                </a:solidFill>
              </a:rPr>
              <a:t> </a:t>
            </a:r>
            <a:r>
              <a:rPr lang="en-US" sz="2800" dirty="0" err="1" smtClean="0">
                <a:solidFill>
                  <a:schemeClr val="tx1"/>
                </a:solidFill>
              </a:rPr>
              <a:t>korelacijom</a:t>
            </a:r>
            <a:r>
              <a:rPr lang="en-US" sz="2800" dirty="0" smtClean="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88333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Kendalov tau-b koeficijent korelacije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sr-Latn-RS" sz="2800" dirty="0" smtClean="0"/>
                  <a:t>Par </a:t>
                </a:r>
                <a14:m>
                  <m:oMath xmlns:m="http://schemas.openxmlformats.org/officeDocument/2006/math">
                    <m:d>
                      <m:dPr>
                        <m:ctrlPr>
                          <a:rPr lang="sr-Latn-RS" sz="2800" i="1">
                            <a:latin typeface="Cambria Math"/>
                          </a:rPr>
                        </m:ctrlPr>
                      </m:dPr>
                      <m:e>
                        <m:sSub>
                          <m:sSubPr>
                            <m:ctrlPr>
                              <a:rPr lang="sr-Latn-RS" sz="2800" i="1">
                                <a:latin typeface="Cambria Math"/>
                              </a:rPr>
                            </m:ctrlPr>
                          </m:sSubPr>
                          <m:e>
                            <m:r>
                              <a:rPr lang="sr-Latn-RS" sz="2800" i="1">
                                <a:latin typeface="Cambria Math"/>
                              </a:rPr>
                              <m:t>𝑥</m:t>
                            </m:r>
                          </m:e>
                          <m:sub>
                            <m:r>
                              <a:rPr lang="sr-Latn-RS" sz="2800" i="1">
                                <a:latin typeface="Cambria Math"/>
                              </a:rPr>
                              <m:t>𝑖</m:t>
                            </m:r>
                          </m:sub>
                        </m:sSub>
                        <m:r>
                          <a:rPr lang="sr-Latn-RS" sz="2800" i="1">
                            <a:latin typeface="Cambria Math"/>
                          </a:rPr>
                          <m:t>, </m:t>
                        </m:r>
                        <m:sSub>
                          <m:sSubPr>
                            <m:ctrlPr>
                              <a:rPr lang="sr-Latn-RS" sz="2800" i="1">
                                <a:latin typeface="Cambria Math"/>
                              </a:rPr>
                            </m:ctrlPr>
                          </m:sSubPr>
                          <m:e>
                            <m:r>
                              <a:rPr lang="sr-Latn-RS" sz="2800" i="1">
                                <a:latin typeface="Cambria Math"/>
                              </a:rPr>
                              <m:t>𝑦</m:t>
                            </m:r>
                          </m:e>
                          <m:sub>
                            <m:r>
                              <a:rPr lang="sr-Latn-RS" sz="2800" i="1">
                                <a:latin typeface="Cambria Math"/>
                              </a:rPr>
                              <m:t>𝑖</m:t>
                            </m:r>
                          </m:sub>
                        </m:sSub>
                      </m:e>
                    </m:d>
                  </m:oMath>
                </a14:m>
                <a:r>
                  <a:rPr lang="sr-Latn-RS" sz="2800" dirty="0"/>
                  <a:t> i </a:t>
                </a:r>
                <a14:m>
                  <m:oMath xmlns:m="http://schemas.openxmlformats.org/officeDocument/2006/math">
                    <m:d>
                      <m:dPr>
                        <m:ctrlPr>
                          <a:rPr lang="sr-Latn-RS" sz="2800" i="1">
                            <a:latin typeface="Cambria Math"/>
                          </a:rPr>
                        </m:ctrlPr>
                      </m:dPr>
                      <m:e>
                        <m:sSub>
                          <m:sSubPr>
                            <m:ctrlPr>
                              <a:rPr lang="sr-Latn-RS" sz="2800" i="1">
                                <a:latin typeface="Cambria Math"/>
                              </a:rPr>
                            </m:ctrlPr>
                          </m:sSubPr>
                          <m:e>
                            <m:r>
                              <a:rPr lang="sr-Latn-RS" sz="2800" i="1">
                                <a:latin typeface="Cambria Math"/>
                              </a:rPr>
                              <m:t>𝑥</m:t>
                            </m:r>
                          </m:e>
                          <m:sub>
                            <m:r>
                              <a:rPr lang="sr-Latn-RS" sz="2800" i="1">
                                <a:latin typeface="Cambria Math"/>
                              </a:rPr>
                              <m:t>𝑗</m:t>
                            </m:r>
                          </m:sub>
                        </m:sSub>
                        <m:r>
                          <a:rPr lang="sr-Latn-RS" sz="2800" i="1">
                            <a:latin typeface="Cambria Math"/>
                          </a:rPr>
                          <m:t>, </m:t>
                        </m:r>
                        <m:sSub>
                          <m:sSubPr>
                            <m:ctrlPr>
                              <a:rPr lang="sr-Latn-RS" sz="2800" i="1">
                                <a:latin typeface="Cambria Math"/>
                              </a:rPr>
                            </m:ctrlPr>
                          </m:sSubPr>
                          <m:e>
                            <m:r>
                              <a:rPr lang="sr-Latn-RS" sz="2800" i="1">
                                <a:latin typeface="Cambria Math"/>
                              </a:rPr>
                              <m:t>𝑦</m:t>
                            </m:r>
                          </m:e>
                          <m:sub>
                            <m:r>
                              <a:rPr lang="sr-Latn-RS" sz="2800" i="1">
                                <a:latin typeface="Cambria Math"/>
                              </a:rPr>
                              <m:t>𝑗</m:t>
                            </m:r>
                          </m:sub>
                        </m:sSub>
                      </m:e>
                    </m:d>
                  </m:oMath>
                </a14:m>
                <a:r>
                  <a:rPr lang="en-US" sz="2800" dirty="0" smtClean="0"/>
                  <a:t> </a:t>
                </a:r>
                <a:r>
                  <a:rPr lang="sr-Latn-RS" sz="2800" dirty="0" smtClean="0"/>
                  <a:t>je vezan </a:t>
                </a:r>
                <a:r>
                  <a:rPr lang="sr-Latn-RS" sz="2800" dirty="0"/>
                  <a:t>ako važi </a:t>
                </a:r>
                <a14:m>
                  <m:oMath xmlns:m="http://schemas.openxmlformats.org/officeDocument/2006/math">
                    <m:sSub>
                      <m:sSubPr>
                        <m:ctrlPr>
                          <a:rPr lang="sr-Latn-RS" sz="2800" i="1">
                            <a:latin typeface="Cambria Math"/>
                          </a:rPr>
                        </m:ctrlPr>
                      </m:sSubPr>
                      <m:e>
                        <m:r>
                          <a:rPr lang="sr-Latn-RS" sz="2800" i="1">
                            <a:latin typeface="Cambria Math"/>
                          </a:rPr>
                          <m:t>𝑥</m:t>
                        </m:r>
                      </m:e>
                      <m:sub>
                        <m:r>
                          <a:rPr lang="sr-Latn-RS" sz="2800" i="1">
                            <a:latin typeface="Cambria Math"/>
                          </a:rPr>
                          <m:t>𝑖</m:t>
                        </m:r>
                      </m:sub>
                    </m:sSub>
                    <m:r>
                      <a:rPr lang="sr-Latn-RS" sz="2800" b="0" i="1" smtClean="0">
                        <a:latin typeface="Cambria Math"/>
                      </a:rPr>
                      <m:t>=</m:t>
                    </m:r>
                    <m:sSub>
                      <m:sSubPr>
                        <m:ctrlPr>
                          <a:rPr lang="sr-Latn-RS" sz="2800" i="1">
                            <a:latin typeface="Cambria Math"/>
                          </a:rPr>
                        </m:ctrlPr>
                      </m:sSubPr>
                      <m:e>
                        <m:r>
                          <a:rPr lang="sr-Latn-RS" sz="2800" i="1">
                            <a:latin typeface="Cambria Math"/>
                          </a:rPr>
                          <m:t>𝑥</m:t>
                        </m:r>
                      </m:e>
                      <m:sub>
                        <m:r>
                          <a:rPr lang="sr-Latn-RS" sz="2800" i="1">
                            <a:latin typeface="Cambria Math"/>
                          </a:rPr>
                          <m:t>𝑗</m:t>
                        </m:r>
                      </m:sub>
                    </m:sSub>
                    <m:r>
                      <a:rPr lang="sr-Latn-RS" sz="2800" i="1">
                        <a:latin typeface="Cambria Math"/>
                      </a:rPr>
                      <m:t> </m:t>
                    </m:r>
                  </m:oMath>
                </a14:m>
                <a:r>
                  <a:rPr lang="sr-Latn-RS" sz="2800" dirty="0" smtClean="0"/>
                  <a:t>ili </a:t>
                </a:r>
                <a14:m>
                  <m:oMath xmlns:m="http://schemas.openxmlformats.org/officeDocument/2006/math">
                    <m:sSub>
                      <m:sSubPr>
                        <m:ctrlPr>
                          <a:rPr lang="sr-Latn-RS" sz="2800" i="1">
                            <a:latin typeface="Cambria Math"/>
                          </a:rPr>
                        </m:ctrlPr>
                      </m:sSubPr>
                      <m:e>
                        <m:r>
                          <a:rPr lang="sr-Latn-RS" sz="2800" i="1">
                            <a:latin typeface="Cambria Math"/>
                          </a:rPr>
                          <m:t>𝑦</m:t>
                        </m:r>
                      </m:e>
                      <m:sub>
                        <m:r>
                          <a:rPr lang="sr-Latn-RS" sz="2800" i="1">
                            <a:latin typeface="Cambria Math"/>
                          </a:rPr>
                          <m:t>𝑖</m:t>
                        </m:r>
                      </m:sub>
                    </m:sSub>
                    <m:r>
                      <a:rPr lang="sr-Latn-RS" sz="2800" b="0" i="1" smtClean="0">
                        <a:latin typeface="Cambria Math"/>
                      </a:rPr>
                      <m:t>=</m:t>
                    </m:r>
                    <m:sSub>
                      <m:sSubPr>
                        <m:ctrlPr>
                          <a:rPr lang="sr-Latn-RS" sz="2800" i="1">
                            <a:latin typeface="Cambria Math"/>
                          </a:rPr>
                        </m:ctrlPr>
                      </m:sSubPr>
                      <m:e>
                        <m:r>
                          <a:rPr lang="sr-Latn-RS" sz="2800" i="1">
                            <a:latin typeface="Cambria Math"/>
                          </a:rPr>
                          <m:t>𝑦</m:t>
                        </m:r>
                      </m:e>
                      <m:sub>
                        <m:r>
                          <a:rPr lang="sr-Latn-RS" sz="2800" i="1">
                            <a:latin typeface="Cambria Math"/>
                          </a:rPr>
                          <m:t>𝑗</m:t>
                        </m:r>
                      </m:sub>
                    </m:sSub>
                  </m:oMath>
                </a14:m>
                <a:endParaRPr lang="sr-Latn-RS" sz="2800" b="0" dirty="0" smtClean="0"/>
              </a:p>
              <a:p>
                <a:r>
                  <a:rPr lang="sr-Latn-RS" sz="2800" dirty="0" smtClean="0"/>
                  <a:t>Vezan par nije ni saglasan ni nesaglasan</a:t>
                </a:r>
              </a:p>
              <a:p>
                <a:r>
                  <a:rPr lang="sr-Latn-RS" sz="2800" dirty="0" smtClean="0"/>
                  <a:t>Kad se pojavljuju vezani parovi kendalov tau koeficijent se može modifikovati na razne načine da bi se zadržao u intevralu </a:t>
                </a:r>
                <a14:m>
                  <m:oMath xmlns:m="http://schemas.openxmlformats.org/officeDocument/2006/math">
                    <m:r>
                      <a:rPr lang="en-US" sz="2800" b="0" i="1" smtClean="0">
                        <a:latin typeface="Cambria Math"/>
                      </a:rPr>
                      <m:t>[</m:t>
                    </m:r>
                    <m:r>
                      <a:rPr lang="sr-Latn-RS" sz="2800" b="0" i="1" smtClean="0">
                        <a:latin typeface="Cambria Math"/>
                      </a:rPr>
                      <m:t>−1,1</m:t>
                    </m:r>
                    <m:r>
                      <a:rPr lang="en-US" sz="2800" b="0" i="1" smtClean="0">
                        <a:latin typeface="Cambria Math"/>
                      </a:rPr>
                      <m:t>]</m:t>
                    </m:r>
                  </m:oMath>
                </a14:m>
                <a:endParaRPr lang="sr-Latn-R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33" t="-674"/>
                </a:stretch>
              </a:blipFill>
            </p:spPr>
            <p:txBody>
              <a:bodyPr/>
              <a:lstStyle/>
              <a:p>
                <a:r>
                  <a:rPr lang="en-US">
                    <a:noFill/>
                  </a:rPr>
                  <a:t> </a:t>
                </a:r>
              </a:p>
            </p:txBody>
          </p:sp>
        </mc:Fallback>
      </mc:AlternateContent>
    </p:spTree>
    <p:extLst>
      <p:ext uri="{BB962C8B-B14F-4D97-AF65-F5344CB8AC3E}">
        <p14:creationId xmlns:p14="http://schemas.microsoft.com/office/powerpoint/2010/main" val="1759851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Kendalov tau-b koeficijent korelacije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sr-Latn-RS" dirty="0" smtClean="0"/>
                  <a:t>Jedna modifikacija je Kendalov tau-b koeficijent koji se računa po formuli</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sr-Latn-RS" b="0" i="1" smtClean="0">
                              <a:latin typeface="Cambria Math"/>
                              <a:ea typeface="Cambria Math"/>
                            </a:rPr>
                          </m:ctrlPr>
                        </m:sSubPr>
                        <m:e>
                          <m:r>
                            <a:rPr lang="en-US" i="1" smtClean="0">
                              <a:latin typeface="Cambria Math" panose="02040503050406030204" pitchFamily="18" charset="0"/>
                              <a:ea typeface="Cambria Math"/>
                            </a:rPr>
                            <m:t>𝜏</m:t>
                          </m:r>
                        </m:e>
                        <m:sub>
                          <m:r>
                            <a:rPr lang="sr-Latn-RS" b="0" i="1" smtClean="0">
                              <a:latin typeface="Cambria Math" panose="02040503050406030204" pitchFamily="18" charset="0"/>
                              <a:ea typeface="Cambria Math"/>
                            </a:rPr>
                            <m:t>𝐵</m:t>
                          </m:r>
                        </m:sub>
                      </m:sSub>
                      <m:r>
                        <a:rPr lang="sr-Latn-RS" b="0" i="1" smtClean="0">
                          <a:latin typeface="Cambria Math" panose="02040503050406030204" pitchFamily="18" charset="0"/>
                          <a:ea typeface="Cambria Math"/>
                        </a:rPr>
                        <m:t>=</m:t>
                      </m:r>
                      <m:f>
                        <m:fPr>
                          <m:ctrlPr>
                            <a:rPr lang="sr-Latn-RS" b="0" i="1" smtClean="0">
                              <a:latin typeface="Cambria Math"/>
                              <a:ea typeface="Cambria Math"/>
                            </a:rPr>
                          </m:ctrlPr>
                        </m:fPr>
                        <m:num>
                          <m:sSub>
                            <m:sSubPr>
                              <m:ctrlPr>
                                <a:rPr lang="sr-Latn-RS" b="0" i="1" smtClean="0">
                                  <a:latin typeface="Cambria Math"/>
                                  <a:ea typeface="Cambria Math"/>
                                </a:rPr>
                              </m:ctrlPr>
                            </m:sSubPr>
                            <m:e>
                              <m:r>
                                <a:rPr lang="sr-Latn-RS" b="0" i="1" smtClean="0">
                                  <a:latin typeface="Cambria Math" panose="02040503050406030204" pitchFamily="18" charset="0"/>
                                  <a:ea typeface="Cambria Math"/>
                                </a:rPr>
                                <m:t>𝑁</m:t>
                              </m:r>
                            </m:e>
                            <m:sub>
                              <m:r>
                                <a:rPr lang="sr-Latn-RS" b="0" i="1" smtClean="0">
                                  <a:latin typeface="Cambria Math" panose="02040503050406030204" pitchFamily="18" charset="0"/>
                                  <a:ea typeface="Cambria Math"/>
                                </a:rPr>
                                <m:t>𝑐</m:t>
                              </m:r>
                            </m:sub>
                          </m:sSub>
                          <m:r>
                            <a:rPr lang="sr-Latn-RS" b="0" i="1" smtClean="0">
                              <a:latin typeface="Cambria Math" panose="02040503050406030204" pitchFamily="18" charset="0"/>
                              <a:ea typeface="Cambria Math"/>
                            </a:rPr>
                            <m:t>−</m:t>
                          </m:r>
                          <m:sSub>
                            <m:sSubPr>
                              <m:ctrlPr>
                                <a:rPr lang="sr-Latn-RS" b="0" i="1" smtClean="0">
                                  <a:latin typeface="Cambria Math"/>
                                  <a:ea typeface="Cambria Math"/>
                                </a:rPr>
                              </m:ctrlPr>
                            </m:sSubPr>
                            <m:e>
                              <m:r>
                                <a:rPr lang="sr-Latn-RS" b="0" i="1" smtClean="0">
                                  <a:latin typeface="Cambria Math" panose="02040503050406030204" pitchFamily="18" charset="0"/>
                                  <a:ea typeface="Cambria Math"/>
                                </a:rPr>
                                <m:t>𝑁</m:t>
                              </m:r>
                            </m:e>
                            <m:sub>
                              <m:r>
                                <a:rPr lang="sr-Latn-RS" b="0" i="1" smtClean="0">
                                  <a:latin typeface="Cambria Math" panose="02040503050406030204" pitchFamily="18" charset="0"/>
                                  <a:ea typeface="Cambria Math"/>
                                </a:rPr>
                                <m:t>𝑑</m:t>
                              </m:r>
                            </m:sub>
                          </m:sSub>
                        </m:num>
                        <m:den>
                          <m:rad>
                            <m:radPr>
                              <m:degHide m:val="on"/>
                              <m:ctrlPr>
                                <a:rPr lang="sr-Latn-RS" b="0" i="1" smtClean="0">
                                  <a:latin typeface="Cambria Math"/>
                                  <a:ea typeface="Cambria Math"/>
                                </a:rPr>
                              </m:ctrlPr>
                            </m:radPr>
                            <m:deg/>
                            <m:e>
                              <m:r>
                                <a:rPr lang="sr-Latn-RS" b="0" i="1" smtClean="0">
                                  <a:latin typeface="Cambria Math" panose="02040503050406030204" pitchFamily="18" charset="0"/>
                                  <a:ea typeface="Cambria Math"/>
                                </a:rPr>
                                <m:t>(</m:t>
                              </m:r>
                              <m:sSub>
                                <m:sSubPr>
                                  <m:ctrlPr>
                                    <a:rPr lang="sr-Latn-RS" b="0" i="1" smtClean="0">
                                      <a:latin typeface="Cambria Math"/>
                                      <a:ea typeface="Cambria Math"/>
                                    </a:rPr>
                                  </m:ctrlPr>
                                </m:sSubPr>
                                <m:e>
                                  <m:r>
                                    <a:rPr lang="sr-Latn-RS" b="0" i="1" smtClean="0">
                                      <a:latin typeface="Cambria Math" panose="02040503050406030204" pitchFamily="18" charset="0"/>
                                      <a:ea typeface="Cambria Math"/>
                                    </a:rPr>
                                    <m:t>𝑁</m:t>
                                  </m:r>
                                </m:e>
                                <m:sub>
                                  <m:r>
                                    <a:rPr lang="sr-Latn-RS" b="0" i="1" smtClean="0">
                                      <a:latin typeface="Cambria Math" panose="02040503050406030204" pitchFamily="18" charset="0"/>
                                      <a:ea typeface="Cambria Math"/>
                                    </a:rPr>
                                    <m:t>0</m:t>
                                  </m:r>
                                </m:sub>
                              </m:sSub>
                              <m:r>
                                <a:rPr lang="sr-Latn-RS" b="0" i="1" smtClean="0">
                                  <a:latin typeface="Cambria Math" panose="02040503050406030204" pitchFamily="18" charset="0"/>
                                  <a:ea typeface="Cambria Math"/>
                                </a:rPr>
                                <m:t>−</m:t>
                              </m:r>
                              <m:sSub>
                                <m:sSubPr>
                                  <m:ctrlPr>
                                    <a:rPr lang="sr-Latn-RS" b="0" i="1" smtClean="0">
                                      <a:latin typeface="Cambria Math"/>
                                      <a:ea typeface="Cambria Math"/>
                                    </a:rPr>
                                  </m:ctrlPr>
                                </m:sSubPr>
                                <m:e>
                                  <m:r>
                                    <a:rPr lang="sr-Latn-RS" b="0" i="1" smtClean="0">
                                      <a:latin typeface="Cambria Math" panose="02040503050406030204" pitchFamily="18" charset="0"/>
                                      <a:ea typeface="Cambria Math"/>
                                    </a:rPr>
                                    <m:t>𝑁</m:t>
                                  </m:r>
                                </m:e>
                                <m:sub>
                                  <m:r>
                                    <a:rPr lang="sr-Latn-RS" b="0" i="1" smtClean="0">
                                      <a:latin typeface="Cambria Math" panose="02040503050406030204" pitchFamily="18" charset="0"/>
                                      <a:ea typeface="Cambria Math"/>
                                    </a:rPr>
                                    <m:t>1</m:t>
                                  </m:r>
                                </m:sub>
                              </m:sSub>
                              <m:r>
                                <a:rPr lang="sr-Latn-RS" b="0" i="1" smtClean="0">
                                  <a:latin typeface="Cambria Math" panose="02040503050406030204" pitchFamily="18" charset="0"/>
                                  <a:ea typeface="Cambria Math"/>
                                </a:rPr>
                                <m:t>)(</m:t>
                              </m:r>
                              <m:sSub>
                                <m:sSubPr>
                                  <m:ctrlPr>
                                    <a:rPr lang="sr-Latn-RS" b="0" i="1" smtClean="0">
                                      <a:latin typeface="Cambria Math"/>
                                      <a:ea typeface="Cambria Math"/>
                                    </a:rPr>
                                  </m:ctrlPr>
                                </m:sSubPr>
                                <m:e>
                                  <m:r>
                                    <a:rPr lang="sr-Latn-RS" b="0" i="1" smtClean="0">
                                      <a:latin typeface="Cambria Math" panose="02040503050406030204" pitchFamily="18" charset="0"/>
                                      <a:ea typeface="Cambria Math"/>
                                    </a:rPr>
                                    <m:t>𝑁</m:t>
                                  </m:r>
                                </m:e>
                                <m:sub>
                                  <m:r>
                                    <a:rPr lang="sr-Latn-RS" b="0" i="1" smtClean="0">
                                      <a:latin typeface="Cambria Math" panose="02040503050406030204" pitchFamily="18" charset="0"/>
                                      <a:ea typeface="Cambria Math"/>
                                    </a:rPr>
                                    <m:t>0</m:t>
                                  </m:r>
                                </m:sub>
                              </m:sSub>
                              <m:r>
                                <a:rPr lang="sr-Latn-RS" b="0" i="1" smtClean="0">
                                  <a:latin typeface="Cambria Math" panose="02040503050406030204" pitchFamily="18" charset="0"/>
                                  <a:ea typeface="Cambria Math"/>
                                </a:rPr>
                                <m:t>−</m:t>
                              </m:r>
                              <m:sSub>
                                <m:sSubPr>
                                  <m:ctrlPr>
                                    <a:rPr lang="sr-Latn-RS" b="0" i="1" smtClean="0">
                                      <a:latin typeface="Cambria Math"/>
                                      <a:ea typeface="Cambria Math"/>
                                    </a:rPr>
                                  </m:ctrlPr>
                                </m:sSubPr>
                                <m:e>
                                  <m:r>
                                    <a:rPr lang="sr-Latn-RS" b="0" i="1" smtClean="0">
                                      <a:latin typeface="Cambria Math" panose="02040503050406030204" pitchFamily="18" charset="0"/>
                                      <a:ea typeface="Cambria Math"/>
                                    </a:rPr>
                                    <m:t>𝑁</m:t>
                                  </m:r>
                                </m:e>
                                <m:sub>
                                  <m:r>
                                    <a:rPr lang="sr-Latn-RS" b="0" i="1" smtClean="0">
                                      <a:latin typeface="Cambria Math" panose="02040503050406030204" pitchFamily="18" charset="0"/>
                                      <a:ea typeface="Cambria Math"/>
                                    </a:rPr>
                                    <m:t>2</m:t>
                                  </m:r>
                                </m:sub>
                              </m:sSub>
                              <m:r>
                                <a:rPr lang="sr-Latn-RS" b="0" i="1" smtClean="0">
                                  <a:latin typeface="Cambria Math" panose="02040503050406030204" pitchFamily="18" charset="0"/>
                                  <a:ea typeface="Cambria Math"/>
                                </a:rPr>
                                <m:t>)</m:t>
                              </m:r>
                            </m:e>
                          </m:rad>
                        </m:den>
                      </m:f>
                    </m:oMath>
                  </m:oMathPara>
                </a14:m>
                <a:endParaRPr lang="sr-Latn-RS" dirty="0" smtClean="0"/>
              </a:p>
              <a:p>
                <a:pPr marL="0" indent="0">
                  <a:buNone/>
                </a:pPr>
                <a:r>
                  <a:rPr lang="en-US" dirty="0"/>
                  <a:t> </a:t>
                </a:r>
                <a:r>
                  <a:rPr lang="en-US" dirty="0" smtClean="0"/>
                  <a:t> </a:t>
                </a:r>
                <a:r>
                  <a:rPr lang="sr-Latn-RS" dirty="0" smtClean="0"/>
                  <a:t>gde </a:t>
                </a:r>
                <a:r>
                  <a:rPr lang="en-US" dirty="0" err="1" smtClean="0"/>
                  <a:t>su</a:t>
                </a:r>
                <a:endParaRPr lang="sr-Latn-RS" dirty="0" smtClean="0"/>
              </a:p>
              <a:p>
                <a:pPr marL="0" indent="0">
                  <a:buNone/>
                </a:pPr>
                <a14:m>
                  <m:oMath xmlns:m="http://schemas.openxmlformats.org/officeDocument/2006/math">
                    <m:sSub>
                      <m:sSubPr>
                        <m:ctrlPr>
                          <a:rPr lang="sr-Latn-RS" b="0" i="1" smtClean="0">
                            <a:latin typeface="Cambria Math"/>
                          </a:rPr>
                        </m:ctrlPr>
                      </m:sSubPr>
                      <m:e>
                        <m:r>
                          <a:rPr lang="sr-Latn-RS" b="0" i="1" smtClean="0">
                            <a:latin typeface="Cambria Math" panose="02040503050406030204" pitchFamily="18" charset="0"/>
                          </a:rPr>
                          <m:t>𝑁</m:t>
                        </m:r>
                      </m:e>
                      <m:sub>
                        <m:r>
                          <a:rPr lang="sr-Latn-RS" b="0" i="1" smtClean="0">
                            <a:latin typeface="Cambria Math" panose="02040503050406030204" pitchFamily="18" charset="0"/>
                          </a:rPr>
                          <m:t>0</m:t>
                        </m:r>
                      </m:sub>
                    </m:sSub>
                    <m:r>
                      <a:rPr lang="sr-Latn-RS" b="0" i="1" smtClean="0">
                        <a:latin typeface="Cambria Math" panose="02040503050406030204" pitchFamily="18" charset="0"/>
                      </a:rPr>
                      <m:t>=</m:t>
                    </m:r>
                    <m:f>
                      <m:fPr>
                        <m:ctrlPr>
                          <a:rPr lang="sr-Latn-RS" b="0" i="1" smtClean="0">
                            <a:latin typeface="Cambria Math"/>
                          </a:rPr>
                        </m:ctrlPr>
                      </m:fPr>
                      <m:num>
                        <m:r>
                          <a:rPr lang="sr-Latn-RS" b="0" i="1" smtClean="0">
                            <a:latin typeface="Cambria Math" panose="02040503050406030204" pitchFamily="18" charset="0"/>
                          </a:rPr>
                          <m:t>𝑁</m:t>
                        </m:r>
                        <m:d>
                          <m:dPr>
                            <m:ctrlPr>
                              <a:rPr lang="sr-Latn-RS" b="0" i="1" smtClean="0">
                                <a:latin typeface="Cambria Math"/>
                              </a:rPr>
                            </m:ctrlPr>
                          </m:dPr>
                          <m:e>
                            <m:r>
                              <a:rPr lang="sr-Latn-RS" b="0" i="1" smtClean="0">
                                <a:latin typeface="Cambria Math" panose="02040503050406030204" pitchFamily="18" charset="0"/>
                              </a:rPr>
                              <m:t>𝑁</m:t>
                            </m:r>
                            <m:r>
                              <a:rPr lang="sr-Latn-RS" b="0" i="1" smtClean="0">
                                <a:latin typeface="Cambria Math" panose="02040503050406030204" pitchFamily="18" charset="0"/>
                              </a:rPr>
                              <m:t>−1</m:t>
                            </m:r>
                          </m:e>
                        </m:d>
                      </m:num>
                      <m:den>
                        <m:r>
                          <a:rPr lang="sr-Latn-RS" b="0" i="1" smtClean="0">
                            <a:latin typeface="Cambria Math" panose="02040503050406030204" pitchFamily="18" charset="0"/>
                          </a:rPr>
                          <m:t>2</m:t>
                        </m:r>
                      </m:den>
                    </m:f>
                  </m:oMath>
                </a14:m>
                <a:r>
                  <a:rPr lang="en-US" b="0" dirty="0" smtClean="0"/>
                  <a:t>		</a:t>
                </a:r>
                <a14:m>
                  <m:oMath xmlns:m="http://schemas.openxmlformats.org/officeDocument/2006/math">
                    <m:sSub>
                      <m:sSubPr>
                        <m:ctrlPr>
                          <a:rPr lang="sr-Latn-RS" i="1">
                            <a:latin typeface="Cambria Math"/>
                          </a:rPr>
                        </m:ctrlPr>
                      </m:sSubPr>
                      <m:e>
                        <m:r>
                          <a:rPr lang="sr-Latn-RS" i="1">
                            <a:latin typeface="Cambria Math" panose="02040503050406030204" pitchFamily="18" charset="0"/>
                          </a:rPr>
                          <m:t>𝑁</m:t>
                        </m:r>
                      </m:e>
                      <m:sub>
                        <m:r>
                          <a:rPr lang="sr-Latn-RS" i="1">
                            <a:latin typeface="Cambria Math" panose="02040503050406030204" pitchFamily="18" charset="0"/>
                          </a:rPr>
                          <m:t>1</m:t>
                        </m:r>
                      </m:sub>
                    </m:sSub>
                    <m:r>
                      <a:rPr lang="sr-Latn-RS" i="1">
                        <a:latin typeface="Cambria Math" panose="02040503050406030204" pitchFamily="18" charset="0"/>
                      </a:rPr>
                      <m:t>=</m:t>
                    </m:r>
                    <m:nary>
                      <m:naryPr>
                        <m:chr m:val="∑"/>
                        <m:subHide m:val="on"/>
                        <m:supHide m:val="on"/>
                        <m:ctrlPr>
                          <a:rPr lang="sr-Latn-RS" i="1">
                            <a:latin typeface="Cambria Math"/>
                          </a:rPr>
                        </m:ctrlPr>
                      </m:naryPr>
                      <m:sub/>
                      <m:sup/>
                      <m:e>
                        <m:f>
                          <m:fPr>
                            <m:ctrlPr>
                              <a:rPr lang="sr-Latn-RS" i="1">
                                <a:latin typeface="Cambria Math"/>
                              </a:rPr>
                            </m:ctrlPr>
                          </m:fPr>
                          <m:num>
                            <m:sSub>
                              <m:sSubPr>
                                <m:ctrlPr>
                                  <a:rPr lang="sr-Latn-RS" i="1">
                                    <a:latin typeface="Cambria Math"/>
                                  </a:rPr>
                                </m:ctrlPr>
                              </m:sSubPr>
                              <m:e>
                                <m:r>
                                  <a:rPr lang="sr-Latn-RS" i="1">
                                    <a:latin typeface="Cambria Math" panose="02040503050406030204" pitchFamily="18" charset="0"/>
                                  </a:rPr>
                                  <m:t>𝑡</m:t>
                                </m:r>
                              </m:e>
                              <m:sub>
                                <m:r>
                                  <a:rPr lang="sr-Latn-RS" i="1">
                                    <a:latin typeface="Cambria Math" panose="02040503050406030204" pitchFamily="18" charset="0"/>
                                  </a:rPr>
                                  <m:t>𝑖</m:t>
                                </m:r>
                              </m:sub>
                            </m:sSub>
                            <m:d>
                              <m:dPr>
                                <m:ctrlPr>
                                  <a:rPr lang="sr-Latn-RS" i="1">
                                    <a:latin typeface="Cambria Math"/>
                                  </a:rPr>
                                </m:ctrlPr>
                              </m:dPr>
                              <m:e>
                                <m:sSub>
                                  <m:sSubPr>
                                    <m:ctrlPr>
                                      <a:rPr lang="sr-Latn-RS" i="1">
                                        <a:latin typeface="Cambria Math"/>
                                      </a:rPr>
                                    </m:ctrlPr>
                                  </m:sSubPr>
                                  <m:e>
                                    <m:r>
                                      <a:rPr lang="sr-Latn-RS" i="1">
                                        <a:latin typeface="Cambria Math" panose="02040503050406030204" pitchFamily="18" charset="0"/>
                                      </a:rPr>
                                      <m:t>𝑡</m:t>
                                    </m:r>
                                  </m:e>
                                  <m:sub>
                                    <m:r>
                                      <a:rPr lang="sr-Latn-RS" i="1">
                                        <a:latin typeface="Cambria Math" panose="02040503050406030204" pitchFamily="18" charset="0"/>
                                      </a:rPr>
                                      <m:t>𝑖</m:t>
                                    </m:r>
                                  </m:sub>
                                </m:sSub>
                                <m:r>
                                  <a:rPr lang="sr-Latn-RS" i="1">
                                    <a:latin typeface="Cambria Math" panose="02040503050406030204" pitchFamily="18" charset="0"/>
                                  </a:rPr>
                                  <m:t>−1</m:t>
                                </m:r>
                              </m:e>
                            </m:d>
                          </m:num>
                          <m:den>
                            <m:r>
                              <a:rPr lang="sr-Latn-RS" i="1">
                                <a:latin typeface="Cambria Math" panose="02040503050406030204" pitchFamily="18" charset="0"/>
                              </a:rPr>
                              <m:t>2</m:t>
                            </m:r>
                          </m:den>
                        </m:f>
                      </m:e>
                    </m:nary>
                  </m:oMath>
                </a14:m>
                <a:r>
                  <a:rPr lang="en-US" b="0" dirty="0" smtClean="0"/>
                  <a:t>		</a:t>
                </a:r>
                <a14:m>
                  <m:oMath xmlns:m="http://schemas.openxmlformats.org/officeDocument/2006/math">
                    <m:sSub>
                      <m:sSubPr>
                        <m:ctrlPr>
                          <a:rPr lang="sr-Latn-RS" i="1">
                            <a:latin typeface="Cambria Math"/>
                          </a:rPr>
                        </m:ctrlPr>
                      </m:sSubPr>
                      <m:e>
                        <m:r>
                          <a:rPr lang="sr-Latn-RS" i="1">
                            <a:latin typeface="Cambria Math" panose="02040503050406030204" pitchFamily="18" charset="0"/>
                          </a:rPr>
                          <m:t>𝑁</m:t>
                        </m:r>
                      </m:e>
                      <m:sub>
                        <m:r>
                          <a:rPr lang="sr-Latn-RS" i="1">
                            <a:latin typeface="Cambria Math" panose="02040503050406030204" pitchFamily="18" charset="0"/>
                          </a:rPr>
                          <m:t>2</m:t>
                        </m:r>
                      </m:sub>
                    </m:sSub>
                    <m:r>
                      <a:rPr lang="sr-Latn-RS" i="1">
                        <a:latin typeface="Cambria Math" panose="02040503050406030204" pitchFamily="18" charset="0"/>
                      </a:rPr>
                      <m:t>=</m:t>
                    </m:r>
                    <m:nary>
                      <m:naryPr>
                        <m:chr m:val="∑"/>
                        <m:subHide m:val="on"/>
                        <m:supHide m:val="on"/>
                        <m:ctrlPr>
                          <a:rPr lang="sr-Latn-RS" i="1">
                            <a:latin typeface="Cambria Math"/>
                          </a:rPr>
                        </m:ctrlPr>
                      </m:naryPr>
                      <m:sub/>
                      <m:sup/>
                      <m:e>
                        <m:f>
                          <m:fPr>
                            <m:ctrlPr>
                              <a:rPr lang="sr-Latn-RS" i="1">
                                <a:latin typeface="Cambria Math"/>
                              </a:rPr>
                            </m:ctrlPr>
                          </m:fPr>
                          <m:num>
                            <m:sSub>
                              <m:sSubPr>
                                <m:ctrlPr>
                                  <a:rPr lang="sr-Latn-RS" i="1">
                                    <a:latin typeface="Cambria Math"/>
                                  </a:rPr>
                                </m:ctrlPr>
                              </m:sSubPr>
                              <m:e>
                                <m:r>
                                  <a:rPr lang="sr-Latn-RS" i="1">
                                    <a:latin typeface="Cambria Math" panose="02040503050406030204" pitchFamily="18" charset="0"/>
                                  </a:rPr>
                                  <m:t>𝑢</m:t>
                                </m:r>
                              </m:e>
                              <m:sub>
                                <m:r>
                                  <a:rPr lang="sr-Latn-RS" i="1">
                                    <a:latin typeface="Cambria Math" panose="02040503050406030204" pitchFamily="18" charset="0"/>
                                  </a:rPr>
                                  <m:t>𝑗</m:t>
                                </m:r>
                              </m:sub>
                            </m:sSub>
                            <m:d>
                              <m:dPr>
                                <m:ctrlPr>
                                  <a:rPr lang="sr-Latn-RS" i="1">
                                    <a:latin typeface="Cambria Math"/>
                                  </a:rPr>
                                </m:ctrlPr>
                              </m:dPr>
                              <m:e>
                                <m:sSub>
                                  <m:sSubPr>
                                    <m:ctrlPr>
                                      <a:rPr lang="sr-Latn-RS" i="1">
                                        <a:latin typeface="Cambria Math"/>
                                      </a:rPr>
                                    </m:ctrlPr>
                                  </m:sSubPr>
                                  <m:e>
                                    <m:r>
                                      <a:rPr lang="sr-Latn-RS" i="1">
                                        <a:latin typeface="Cambria Math" panose="02040503050406030204" pitchFamily="18" charset="0"/>
                                      </a:rPr>
                                      <m:t>𝑢</m:t>
                                    </m:r>
                                  </m:e>
                                  <m:sub>
                                    <m:r>
                                      <a:rPr lang="sr-Latn-RS" i="1">
                                        <a:latin typeface="Cambria Math" panose="02040503050406030204" pitchFamily="18" charset="0"/>
                                      </a:rPr>
                                      <m:t>𝑗</m:t>
                                    </m:r>
                                  </m:sub>
                                </m:sSub>
                                <m:r>
                                  <a:rPr lang="sr-Latn-RS" i="1">
                                    <a:latin typeface="Cambria Math" panose="02040503050406030204" pitchFamily="18" charset="0"/>
                                  </a:rPr>
                                  <m:t>−1</m:t>
                                </m:r>
                              </m:e>
                            </m:d>
                          </m:num>
                          <m:den>
                            <m:r>
                              <a:rPr lang="sr-Latn-RS" i="1">
                                <a:latin typeface="Cambria Math" panose="02040503050406030204" pitchFamily="18" charset="0"/>
                              </a:rPr>
                              <m:t>2</m:t>
                            </m:r>
                          </m:den>
                        </m:f>
                      </m:e>
                    </m:nary>
                  </m:oMath>
                </a14:m>
                <a:endParaRPr lang="sr-Latn-RS" b="0" dirty="0" smtClean="0"/>
              </a:p>
              <a:p>
                <a:pPr marL="0" indent="0">
                  <a:buNone/>
                </a:pPr>
                <a14:m>
                  <m:oMath xmlns:m="http://schemas.openxmlformats.org/officeDocument/2006/math">
                    <m:sSub>
                      <m:sSubPr>
                        <m:ctrlPr>
                          <a:rPr lang="sr-Latn-RS" b="0" i="1" smtClean="0">
                            <a:latin typeface="Cambria Math"/>
                          </a:rPr>
                        </m:ctrlPr>
                      </m:sSubPr>
                      <m:e>
                        <m:r>
                          <a:rPr lang="sr-Latn-RS" b="0" i="1" smtClean="0">
                            <a:latin typeface="Cambria Math" panose="02040503050406030204" pitchFamily="18" charset="0"/>
                          </a:rPr>
                          <m:t>𝑁</m:t>
                        </m:r>
                      </m:e>
                      <m:sub>
                        <m:r>
                          <a:rPr lang="en-US" b="0" i="1" smtClean="0">
                            <a:latin typeface="Cambria Math" panose="02040503050406030204" pitchFamily="18" charset="0"/>
                          </a:rPr>
                          <m:t>𝑐</m:t>
                        </m:r>
                      </m:sub>
                    </m:sSub>
                    <m:r>
                      <a:rPr lang="sr-Latn-RS" b="0" i="1" smtClean="0">
                        <a:latin typeface="Cambria Math" panose="02040503050406030204" pitchFamily="18" charset="0"/>
                      </a:rPr>
                      <m:t>−</m:t>
                    </m:r>
                  </m:oMath>
                </a14:m>
                <a:r>
                  <a:rPr lang="sr-Latn-RS" b="0" i="0" dirty="0" smtClean="0">
                    <a:latin typeface="+mj-lt"/>
                  </a:rPr>
                  <a:t>broj saglasnih parova</a:t>
                </a:r>
                <a:endParaRPr lang="sr-Latn-RS" dirty="0" smtClean="0">
                  <a:cs typeface="Angsana New" panose="02020603050405020304" pitchFamily="18" charset="-34"/>
                </a:endParaRPr>
              </a:p>
              <a:p>
                <a:pPr marL="0" indent="0">
                  <a:buNone/>
                </a:pPr>
                <a14:m>
                  <m:oMath xmlns:m="http://schemas.openxmlformats.org/officeDocument/2006/math">
                    <m:sSub>
                      <m:sSubPr>
                        <m:ctrlPr>
                          <a:rPr lang="sr-Latn-RS" i="1">
                            <a:latin typeface="Cambria Math"/>
                          </a:rPr>
                        </m:ctrlPr>
                      </m:sSubPr>
                      <m:e>
                        <m:r>
                          <a:rPr lang="sr-Latn-RS" i="1">
                            <a:latin typeface="Cambria Math" panose="02040503050406030204" pitchFamily="18" charset="0"/>
                          </a:rPr>
                          <m:t>𝑁</m:t>
                        </m:r>
                      </m:e>
                      <m:sub>
                        <m:r>
                          <a:rPr lang="sr-Latn-RS" b="0" i="1" smtClean="0">
                            <a:latin typeface="Cambria Math" panose="02040503050406030204" pitchFamily="18" charset="0"/>
                          </a:rPr>
                          <m:t>𝑑</m:t>
                        </m:r>
                      </m:sub>
                    </m:sSub>
                    <m:r>
                      <a:rPr lang="sr-Latn-RS" i="1">
                        <a:latin typeface="Cambria Math" panose="02040503050406030204" pitchFamily="18" charset="0"/>
                      </a:rPr>
                      <m:t>−</m:t>
                    </m:r>
                  </m:oMath>
                </a14:m>
                <a:r>
                  <a:rPr lang="sr-Latn-RS" i="0" dirty="0" smtClean="0">
                    <a:latin typeface="+mj-lt"/>
                  </a:rPr>
                  <a:t>broj </a:t>
                </a:r>
                <a:r>
                  <a:rPr lang="sr-Latn-RS" b="0" i="0" dirty="0" smtClean="0">
                    <a:latin typeface="+mj-lt"/>
                  </a:rPr>
                  <a:t>ne</a:t>
                </a:r>
                <a:r>
                  <a:rPr lang="sr-Latn-RS" i="0" dirty="0" smtClean="0">
                    <a:latin typeface="+mj-lt"/>
                  </a:rPr>
                  <a:t>saglasnih parova</a:t>
                </a:r>
                <a:endParaRPr lang="sr-Latn-RS" dirty="0" smtClean="0"/>
              </a:p>
              <a:p>
                <a:pPr marL="0" indent="0">
                  <a:buNone/>
                </a:pPr>
                <a14:m>
                  <m:oMath xmlns:m="http://schemas.openxmlformats.org/officeDocument/2006/math">
                    <m:sSub>
                      <m:sSubPr>
                        <m:ctrlPr>
                          <a:rPr lang="sr-Latn-RS" b="0" i="1" smtClean="0">
                            <a:latin typeface="Cambria Math"/>
                          </a:rPr>
                        </m:ctrlPr>
                      </m:sSubPr>
                      <m:e>
                        <m:r>
                          <a:rPr lang="sr-Latn-RS" b="0" i="1" smtClean="0">
                            <a:latin typeface="Cambria Math" panose="02040503050406030204" pitchFamily="18" charset="0"/>
                          </a:rPr>
                          <m:t>𝑡</m:t>
                        </m:r>
                      </m:e>
                      <m:sub>
                        <m:r>
                          <a:rPr lang="sr-Latn-RS" b="0" i="1" smtClean="0">
                            <a:latin typeface="Cambria Math" panose="02040503050406030204" pitchFamily="18" charset="0"/>
                          </a:rPr>
                          <m:t>𝑖</m:t>
                        </m:r>
                      </m:sub>
                    </m:sSub>
                    <m:r>
                      <a:rPr lang="sr-Latn-RS" b="0" i="1" smtClean="0">
                        <a:latin typeface="Cambria Math" panose="02040503050406030204" pitchFamily="18" charset="0"/>
                      </a:rPr>
                      <m:t>−</m:t>
                    </m:r>
                  </m:oMath>
                </a14:m>
                <a:r>
                  <a:rPr lang="sr-Latn-RS" b="0" i="0" dirty="0" smtClean="0">
                    <a:latin typeface="+mj-lt"/>
                  </a:rPr>
                  <a:t>broj vezanih vrednos</a:t>
                </a:r>
                <a:r>
                  <a:rPr lang="sr-Latn-RS" dirty="0" smtClean="0"/>
                  <a:t>ti u </a:t>
                </a:r>
                <a14:m>
                  <m:oMath xmlns:m="http://schemas.openxmlformats.org/officeDocument/2006/math">
                    <m:r>
                      <a:rPr lang="sr-Latn-RS" b="0" i="1" dirty="0" smtClean="0">
                        <a:latin typeface="Cambria Math" panose="02040503050406030204" pitchFamily="18" charset="0"/>
                      </a:rPr>
                      <m:t>𝑖</m:t>
                    </m:r>
                  </m:oMath>
                </a14:m>
                <a:r>
                  <a:rPr lang="sr-Latn-RS" dirty="0" smtClean="0"/>
                  <a:t>-toj grupi vezanih parova </a:t>
                </a:r>
                <a:r>
                  <a:rPr lang="sr-Latn-RS" dirty="0"/>
                  <a:t>p</a:t>
                </a:r>
                <a:r>
                  <a:rPr lang="sr-Latn-RS" dirty="0" smtClean="0"/>
                  <a:t>o prvoj promenljivoj</a:t>
                </a:r>
              </a:p>
              <a:p>
                <a:pPr marL="0" indent="0">
                  <a:buNone/>
                </a:pPr>
                <a14:m>
                  <m:oMath xmlns:m="http://schemas.openxmlformats.org/officeDocument/2006/math">
                    <m:sSub>
                      <m:sSubPr>
                        <m:ctrlPr>
                          <a:rPr lang="sr-Latn-RS" i="1">
                            <a:latin typeface="Cambria Math"/>
                          </a:rPr>
                        </m:ctrlPr>
                      </m:sSubPr>
                      <m:e>
                        <m:r>
                          <a:rPr lang="en-US" b="0" i="1" smtClean="0">
                            <a:latin typeface="Cambria Math" panose="02040503050406030204" pitchFamily="18" charset="0"/>
                          </a:rPr>
                          <m:t>𝑢</m:t>
                        </m:r>
                      </m:e>
                      <m:sub>
                        <m:r>
                          <a:rPr lang="sr-Latn-RS" b="0" i="1" smtClean="0">
                            <a:latin typeface="Cambria Math" panose="02040503050406030204" pitchFamily="18" charset="0"/>
                          </a:rPr>
                          <m:t>𝑗</m:t>
                        </m:r>
                      </m:sub>
                    </m:sSub>
                    <m:r>
                      <a:rPr lang="sr-Latn-RS" i="1">
                        <a:latin typeface="Cambria Math" panose="02040503050406030204" pitchFamily="18" charset="0"/>
                      </a:rPr>
                      <m:t>−</m:t>
                    </m:r>
                  </m:oMath>
                </a14:m>
                <a:r>
                  <a:rPr lang="sr-Latn-RS" i="0" dirty="0" smtClean="0">
                    <a:latin typeface="+mj-lt"/>
                  </a:rPr>
                  <a:t>broj vezanih vrednos</a:t>
                </a:r>
                <a:r>
                  <a:rPr lang="sr-Latn-RS" dirty="0"/>
                  <a:t>ti u </a:t>
                </a:r>
                <a14:m>
                  <m:oMath xmlns:m="http://schemas.openxmlformats.org/officeDocument/2006/math">
                    <m:r>
                      <a:rPr lang="sr-Latn-RS" b="0" i="1" dirty="0" smtClean="0">
                        <a:latin typeface="Cambria Math" panose="02040503050406030204" pitchFamily="18" charset="0"/>
                      </a:rPr>
                      <m:t>𝑗</m:t>
                    </m:r>
                  </m:oMath>
                </a14:m>
                <a:r>
                  <a:rPr lang="sr-Latn-RS" dirty="0" smtClean="0"/>
                  <a:t>-toj </a:t>
                </a:r>
                <a:r>
                  <a:rPr lang="sr-Latn-RS" dirty="0"/>
                  <a:t>grupi vezanih parova po </a:t>
                </a:r>
                <a:r>
                  <a:rPr lang="en-US" dirty="0" err="1" smtClean="0"/>
                  <a:t>drugoj</a:t>
                </a:r>
                <a:r>
                  <a:rPr lang="en-US" dirty="0" smtClean="0"/>
                  <a:t> </a:t>
                </a:r>
                <a:r>
                  <a:rPr lang="sr-Latn-RS" dirty="0" smtClean="0"/>
                  <a:t>promenljivoj</a:t>
                </a:r>
                <a:endParaRPr lang="sr-Latn-R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t="-2291"/>
                </a:stretch>
              </a:blipFill>
            </p:spPr>
            <p:txBody>
              <a:bodyPr/>
              <a:lstStyle/>
              <a:p>
                <a:r>
                  <a:rPr lang="en-US">
                    <a:noFill/>
                  </a:rPr>
                  <a:t> </a:t>
                </a:r>
              </a:p>
            </p:txBody>
          </p:sp>
        </mc:Fallback>
      </mc:AlternateContent>
    </p:spTree>
    <p:extLst>
      <p:ext uri="{BB962C8B-B14F-4D97-AF65-F5344CB8AC3E}">
        <p14:creationId xmlns:p14="http://schemas.microsoft.com/office/powerpoint/2010/main" val="27570121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9980" y="0"/>
            <a:ext cx="6791639" cy="4038600"/>
          </a:xfrm>
        </p:spPr>
      </p:pic>
      <p:sp>
        <p:nvSpPr>
          <p:cNvPr id="2" name="TextBox 1"/>
          <p:cNvSpPr txBox="1"/>
          <p:nvPr/>
        </p:nvSpPr>
        <p:spPr>
          <a:xfrm>
            <a:off x="762000" y="4081947"/>
            <a:ext cx="7772400" cy="2800767"/>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U </a:t>
            </a:r>
            <a:r>
              <a:rPr lang="en-US" sz="2200" dirty="0" err="1" smtClean="0"/>
              <a:t>tabeli</a:t>
            </a:r>
            <a:r>
              <a:rPr lang="en-US" sz="2200" dirty="0" smtClean="0"/>
              <a:t> Correlations date </a:t>
            </a:r>
            <a:r>
              <a:rPr lang="en-US" sz="2200" dirty="0" err="1" smtClean="0"/>
              <a:t>su</a:t>
            </a:r>
            <a:r>
              <a:rPr lang="en-US" sz="2200" dirty="0" smtClean="0"/>
              <a:t> </a:t>
            </a:r>
            <a:r>
              <a:rPr lang="en-US" sz="2200" dirty="0" err="1" smtClean="0"/>
              <a:t>vrednosti</a:t>
            </a:r>
            <a:r>
              <a:rPr lang="en-US" sz="2200" dirty="0" smtClean="0"/>
              <a:t> </a:t>
            </a:r>
            <a:r>
              <a:rPr lang="en-US" sz="2200" dirty="0" err="1" smtClean="0"/>
              <a:t>Spirmanovog</a:t>
            </a:r>
            <a:r>
              <a:rPr lang="en-US" sz="2200" dirty="0" smtClean="0"/>
              <a:t> </a:t>
            </a:r>
            <a:r>
              <a:rPr lang="en-US" sz="2200" dirty="0" err="1" smtClean="0"/>
              <a:t>i</a:t>
            </a:r>
            <a:r>
              <a:rPr lang="en-US" sz="2200" dirty="0" smtClean="0"/>
              <a:t> </a:t>
            </a:r>
            <a:r>
              <a:rPr lang="en-US" sz="2200" dirty="0" err="1" smtClean="0"/>
              <a:t>Kendalovog</a:t>
            </a:r>
            <a:r>
              <a:rPr lang="en-US" sz="2200" dirty="0" smtClean="0"/>
              <a:t> tau-b </a:t>
            </a:r>
            <a:r>
              <a:rPr lang="en-US" sz="2200" dirty="0" err="1" smtClean="0"/>
              <a:t>koeficijenta</a:t>
            </a:r>
            <a:r>
              <a:rPr lang="en-US" sz="2200" dirty="0" smtClean="0"/>
              <a:t> </a:t>
            </a:r>
            <a:r>
              <a:rPr lang="en-US" sz="2200" dirty="0" err="1" smtClean="0"/>
              <a:t>za</a:t>
            </a:r>
            <a:r>
              <a:rPr lang="en-US" sz="2200" dirty="0" smtClean="0"/>
              <a:t> </a:t>
            </a:r>
            <a:r>
              <a:rPr lang="en-US" sz="2200" dirty="0" err="1" smtClean="0"/>
              <a:t>obeležja</a:t>
            </a:r>
            <a:r>
              <a:rPr lang="en-US" sz="2200" dirty="0" smtClean="0"/>
              <a:t> </a:t>
            </a:r>
            <a:r>
              <a:rPr lang="en-US" sz="2200" dirty="0" err="1" smtClean="0"/>
              <a:t>Sadašnja</a:t>
            </a:r>
            <a:r>
              <a:rPr lang="en-US" sz="2200" dirty="0" smtClean="0"/>
              <a:t> </a:t>
            </a:r>
            <a:r>
              <a:rPr lang="en-US" sz="2200" dirty="0" err="1" smtClean="0"/>
              <a:t>plata</a:t>
            </a:r>
            <a:r>
              <a:rPr lang="en-US" sz="2200" dirty="0" smtClean="0"/>
              <a:t> </a:t>
            </a:r>
            <a:r>
              <a:rPr lang="en-US" sz="2200" dirty="0" err="1" smtClean="0"/>
              <a:t>i</a:t>
            </a:r>
            <a:r>
              <a:rPr lang="en-US" sz="2200" dirty="0" smtClean="0"/>
              <a:t> </a:t>
            </a:r>
            <a:r>
              <a:rPr lang="en-US" sz="2200" dirty="0" err="1" smtClean="0"/>
              <a:t>Nivo</a:t>
            </a:r>
            <a:r>
              <a:rPr lang="en-US" sz="2200" dirty="0" smtClean="0"/>
              <a:t> </a:t>
            </a:r>
            <a:r>
              <a:rPr lang="en-US" sz="2200" dirty="0" err="1" smtClean="0"/>
              <a:t>obrazovanja</a:t>
            </a:r>
            <a:endParaRPr lang="en-US" sz="2200" dirty="0" smtClean="0"/>
          </a:p>
          <a:p>
            <a:pPr marL="285750" indent="-285750">
              <a:buFont typeface="Arial" panose="020B0604020202020204" pitchFamily="34" charset="0"/>
              <a:buChar char="•"/>
            </a:pPr>
            <a:r>
              <a:rPr lang="en-US" sz="2200" dirty="0" smtClean="0"/>
              <a:t>Kao </a:t>
            </a:r>
            <a:r>
              <a:rPr lang="en-US" sz="2200" dirty="0" err="1" smtClean="0"/>
              <a:t>što</a:t>
            </a:r>
            <a:r>
              <a:rPr lang="en-US" sz="2200" dirty="0" smtClean="0"/>
              <a:t> je </a:t>
            </a:r>
            <a:r>
              <a:rPr lang="en-US" sz="2200" dirty="0" err="1" smtClean="0"/>
              <a:t>pomenuto</a:t>
            </a:r>
            <a:r>
              <a:rPr lang="en-US" sz="2200" dirty="0" smtClean="0"/>
              <a:t> </a:t>
            </a:r>
            <a:r>
              <a:rPr lang="en-US" sz="2200" dirty="0" err="1" smtClean="0"/>
              <a:t>vrednost</a:t>
            </a:r>
            <a:r>
              <a:rPr lang="en-US" sz="2200" dirty="0" smtClean="0"/>
              <a:t> </a:t>
            </a:r>
            <a:r>
              <a:rPr lang="en-US" sz="2200" dirty="0" err="1" smtClean="0"/>
              <a:t>Kendalovog</a:t>
            </a:r>
            <a:r>
              <a:rPr lang="en-US" sz="2200" dirty="0" smtClean="0"/>
              <a:t> tau-b </a:t>
            </a:r>
            <a:r>
              <a:rPr lang="en-US" sz="2200" dirty="0" err="1" smtClean="0"/>
              <a:t>koeficijenta</a:t>
            </a:r>
            <a:r>
              <a:rPr lang="en-US" sz="2200" dirty="0" smtClean="0"/>
              <a:t> je </a:t>
            </a:r>
            <a:r>
              <a:rPr lang="en-US" sz="2200" dirty="0" err="1" smtClean="0"/>
              <a:t>manja</a:t>
            </a:r>
            <a:r>
              <a:rPr lang="en-US" sz="2200" dirty="0" smtClean="0"/>
              <a:t> od </a:t>
            </a:r>
            <a:r>
              <a:rPr lang="en-US" sz="2200" dirty="0" err="1" smtClean="0"/>
              <a:t>Spirmanovog</a:t>
            </a:r>
            <a:endParaRPr lang="en-US" sz="2200" dirty="0" smtClean="0"/>
          </a:p>
          <a:p>
            <a:pPr marL="285750" indent="-285750">
              <a:buFont typeface="Arial" panose="020B0604020202020204" pitchFamily="34" charset="0"/>
              <a:buChar char="•"/>
            </a:pPr>
            <a:r>
              <a:rPr lang="en-US" sz="2200" dirty="0" err="1" smtClean="0"/>
              <a:t>Raspodela</a:t>
            </a:r>
            <a:r>
              <a:rPr lang="en-US" sz="2200" dirty="0" smtClean="0"/>
              <a:t> test </a:t>
            </a:r>
            <a:r>
              <a:rPr lang="en-US" sz="2200" dirty="0" err="1" smtClean="0"/>
              <a:t>statistike</a:t>
            </a:r>
            <a:r>
              <a:rPr lang="en-US" sz="2200" dirty="0" smtClean="0"/>
              <a:t> tau-</a:t>
            </a:r>
            <a:r>
              <a:rPr lang="en-US" sz="2200" dirty="0" err="1" smtClean="0"/>
              <a:t>testa</a:t>
            </a:r>
            <a:r>
              <a:rPr lang="en-US" sz="2200" dirty="0" smtClean="0"/>
              <a:t> </a:t>
            </a:r>
            <a:r>
              <a:rPr lang="en-US" sz="2200" dirty="0" err="1" smtClean="0"/>
              <a:t>kojim</a:t>
            </a:r>
            <a:r>
              <a:rPr lang="en-US" sz="2200" dirty="0" smtClean="0"/>
              <a:t> se </a:t>
            </a:r>
            <a:r>
              <a:rPr lang="en-US" sz="2200" dirty="0" err="1" smtClean="0"/>
              <a:t>testira</a:t>
            </a:r>
            <a:r>
              <a:rPr lang="en-US" sz="2200" dirty="0" smtClean="0"/>
              <a:t> </a:t>
            </a:r>
            <a:r>
              <a:rPr lang="en-US" sz="2200" dirty="0" err="1" smtClean="0"/>
              <a:t>nezavisnost</a:t>
            </a:r>
            <a:r>
              <a:rPr lang="en-US" sz="2200" dirty="0" smtClean="0"/>
              <a:t> </a:t>
            </a:r>
            <a:r>
              <a:rPr lang="en-US" sz="2200" dirty="0" err="1" smtClean="0"/>
              <a:t>za</a:t>
            </a:r>
            <a:r>
              <a:rPr lang="en-US" sz="2200" dirty="0" smtClean="0"/>
              <a:t> </a:t>
            </a:r>
            <a:r>
              <a:rPr lang="en-US" sz="2200" dirty="0" err="1" smtClean="0"/>
              <a:t>veći</a:t>
            </a:r>
            <a:r>
              <a:rPr lang="en-US" sz="2200" dirty="0" smtClean="0"/>
              <a:t> </a:t>
            </a:r>
            <a:r>
              <a:rPr lang="en-US" sz="2200" dirty="0" err="1" smtClean="0"/>
              <a:t>obim</a:t>
            </a:r>
            <a:r>
              <a:rPr lang="en-US" sz="2200" dirty="0" smtClean="0"/>
              <a:t> </a:t>
            </a:r>
            <a:r>
              <a:rPr lang="en-US" sz="2200" dirty="0" err="1" smtClean="0"/>
              <a:t>uzorka</a:t>
            </a:r>
            <a:r>
              <a:rPr lang="en-US" sz="2200" dirty="0" smtClean="0"/>
              <a:t> se </a:t>
            </a:r>
            <a:r>
              <a:rPr lang="en-US" sz="2200" dirty="0" err="1" smtClean="0"/>
              <a:t>aproksimira</a:t>
            </a:r>
            <a:r>
              <a:rPr lang="en-US" sz="2200" dirty="0" smtClean="0"/>
              <a:t> </a:t>
            </a:r>
            <a:r>
              <a:rPr lang="en-US" sz="2200" dirty="0" err="1" smtClean="0"/>
              <a:t>normalnom</a:t>
            </a:r>
            <a:endParaRPr lang="en-US" sz="2200" dirty="0" smtClean="0"/>
          </a:p>
          <a:p>
            <a:pPr marL="285750" indent="-285750">
              <a:buFont typeface="Arial" panose="020B0604020202020204" pitchFamily="34" charset="0"/>
              <a:buChar char="•"/>
            </a:pPr>
            <a:r>
              <a:rPr lang="en-US" sz="2200" dirty="0" err="1" smtClean="0"/>
              <a:t>Hipoteze</a:t>
            </a:r>
            <a:r>
              <a:rPr lang="en-US" sz="2200" dirty="0" smtClean="0"/>
              <a:t> o </a:t>
            </a:r>
            <a:r>
              <a:rPr lang="en-US" sz="2200" dirty="0" err="1" smtClean="0"/>
              <a:t>nezavisnosti</a:t>
            </a:r>
            <a:r>
              <a:rPr lang="en-US" sz="2200" dirty="0" smtClean="0"/>
              <a:t> se </a:t>
            </a:r>
            <a:r>
              <a:rPr lang="en-US" sz="2200" dirty="0" err="1" smtClean="0"/>
              <a:t>odbacuju</a:t>
            </a:r>
            <a:r>
              <a:rPr lang="en-US" sz="2200" dirty="0" smtClean="0"/>
              <a:t> u </a:t>
            </a:r>
            <a:r>
              <a:rPr lang="en-US" sz="2200" dirty="0" err="1" smtClean="0"/>
              <a:t>oba</a:t>
            </a:r>
            <a:r>
              <a:rPr lang="en-US" sz="2200" dirty="0" smtClean="0"/>
              <a:t> </a:t>
            </a:r>
            <a:r>
              <a:rPr lang="en-US" sz="2200" dirty="0" err="1" smtClean="0"/>
              <a:t>slučaja</a:t>
            </a:r>
            <a:endParaRPr lang="en-US" sz="2200" dirty="0" smtClean="0"/>
          </a:p>
        </p:txBody>
      </p:sp>
    </p:spTree>
    <p:extLst>
      <p:ext uri="{BB962C8B-B14F-4D97-AF65-F5344CB8AC3E}">
        <p14:creationId xmlns:p14="http://schemas.microsoft.com/office/powerpoint/2010/main" val="3810000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Subtitle 4"/>
              <p:cNvSpPr>
                <a:spLocks noGrp="1"/>
              </p:cNvSpPr>
              <p:nvPr>
                <p:ph type="subTitle" idx="1"/>
              </p:nvPr>
            </p:nvSpPr>
            <p:spPr>
              <a:xfrm>
                <a:off x="914400" y="762000"/>
                <a:ext cx="7391400" cy="5257800"/>
              </a:xfrm>
            </p:spPr>
            <p:txBody>
              <a:bodyPr>
                <a:normAutofit/>
              </a:bodyPr>
              <a:lstStyle/>
              <a:p>
                <a:pPr marL="457200" indent="-457200" algn="l">
                  <a:buFont typeface="Arial" pitchFamily="34" charset="0"/>
                  <a:buChar char="•"/>
                </a:pPr>
                <a:r>
                  <a:rPr lang="sr-Latn-RS" sz="2800" dirty="0" smtClean="0">
                    <a:solidFill>
                      <a:schemeClr val="tx1"/>
                    </a:solidFill>
                  </a:rPr>
                  <a:t>Pozitivna korelacija:</a:t>
                </a:r>
                <a:r>
                  <a:rPr lang="en-US" sz="2800" dirty="0" smtClean="0">
                    <a:solidFill>
                      <a:schemeClr val="tx1"/>
                    </a:solidFill>
                  </a:rPr>
                  <a:t/>
                </a:r>
                <a:br>
                  <a:rPr lang="en-US" sz="2800" dirty="0" smtClean="0">
                    <a:solidFill>
                      <a:schemeClr val="tx1"/>
                    </a:solidFill>
                  </a:rPr>
                </a:br>
                <a:r>
                  <a:rPr lang="sr-Latn-RS" sz="2800" dirty="0" smtClean="0">
                    <a:solidFill>
                      <a:schemeClr val="tx1"/>
                    </a:solidFill>
                  </a:rPr>
                  <a:t/>
                </a:r>
                <a:br>
                  <a:rPr lang="sr-Latn-RS" sz="2800" dirty="0" smtClean="0">
                    <a:solidFill>
                      <a:schemeClr val="tx1"/>
                    </a:solidFill>
                  </a:rPr>
                </a:br>
                <a:r>
                  <a:rPr lang="sr-Latn-RS" sz="2800" dirty="0" smtClean="0">
                    <a:solidFill>
                      <a:schemeClr val="tx1"/>
                    </a:solidFill>
                  </a:rPr>
                  <a:t>	-ako </a:t>
                </a:r>
                <a14:m>
                  <m:oMath xmlns:m="http://schemas.openxmlformats.org/officeDocument/2006/math">
                    <m:r>
                      <a:rPr lang="sr-Latn-RS" sz="2800" i="1" dirty="0" smtClean="0">
                        <a:solidFill>
                          <a:schemeClr val="tx1"/>
                        </a:solidFill>
                        <a:latin typeface="Cambria Math" panose="02040503050406030204" pitchFamily="18" charset="0"/>
                      </a:rPr>
                      <m:t>𝑋</m:t>
                    </m:r>
                  </m:oMath>
                </a14:m>
                <a:r>
                  <a:rPr lang="sr-Latn-RS" sz="2800" dirty="0" smtClean="0">
                    <a:solidFill>
                      <a:schemeClr val="tx1"/>
                    </a:solidFill>
                  </a:rPr>
                  <a:t> raste, onda raste i </a:t>
                </a:r>
                <a14:m>
                  <m:oMath xmlns:m="http://schemas.openxmlformats.org/officeDocument/2006/math">
                    <m:r>
                      <a:rPr lang="sr-Latn-RS" sz="2800" i="1" dirty="0" smtClean="0">
                        <a:solidFill>
                          <a:schemeClr val="tx1"/>
                        </a:solidFill>
                        <a:latin typeface="Cambria Math" panose="02040503050406030204" pitchFamily="18" charset="0"/>
                      </a:rPr>
                      <m:t>𝑌</m:t>
                    </m:r>
                  </m:oMath>
                </a14:m>
                <a:r>
                  <a:rPr lang="sr-Latn-RS" sz="2800" dirty="0" smtClean="0">
                    <a:solidFill>
                      <a:schemeClr val="tx1"/>
                    </a:solidFill>
                  </a:rPr>
                  <a:t/>
                </a:r>
                <a:br>
                  <a:rPr lang="sr-Latn-RS" sz="2800" dirty="0" smtClean="0">
                    <a:solidFill>
                      <a:schemeClr val="tx1"/>
                    </a:solidFill>
                  </a:rPr>
                </a:br>
                <a:r>
                  <a:rPr lang="sr-Latn-RS" sz="2800" dirty="0" smtClean="0">
                    <a:solidFill>
                      <a:schemeClr val="tx1"/>
                    </a:solidFill>
                  </a:rPr>
                  <a:t>	-ako </a:t>
                </a:r>
                <a14:m>
                  <m:oMath xmlns:m="http://schemas.openxmlformats.org/officeDocument/2006/math">
                    <m:r>
                      <a:rPr lang="sr-Latn-RS" sz="2800" i="1" dirty="0" smtClean="0">
                        <a:solidFill>
                          <a:schemeClr val="tx1"/>
                        </a:solidFill>
                        <a:latin typeface="Cambria Math" panose="02040503050406030204" pitchFamily="18" charset="0"/>
                      </a:rPr>
                      <m:t>𝑋</m:t>
                    </m:r>
                    <m:r>
                      <a:rPr lang="sr-Latn-RS" sz="2800" i="1" dirty="0" smtClean="0">
                        <a:solidFill>
                          <a:schemeClr val="tx1"/>
                        </a:solidFill>
                        <a:latin typeface="Cambria Math" panose="02040503050406030204" pitchFamily="18" charset="0"/>
                      </a:rPr>
                      <m:t> </m:t>
                    </m:r>
                  </m:oMath>
                </a14:m>
                <a:r>
                  <a:rPr lang="sr-Latn-RS" sz="2800" dirty="0" smtClean="0">
                    <a:solidFill>
                      <a:schemeClr val="tx1"/>
                    </a:solidFill>
                  </a:rPr>
                  <a:t>opada, onda opada i </a:t>
                </a:r>
                <a14:m>
                  <m:oMath xmlns:m="http://schemas.openxmlformats.org/officeDocument/2006/math">
                    <m:r>
                      <a:rPr lang="sr-Latn-RS" sz="2800" i="1" dirty="0" smtClean="0">
                        <a:solidFill>
                          <a:schemeClr val="tx1"/>
                        </a:solidFill>
                        <a:latin typeface="Cambria Math" panose="02040503050406030204" pitchFamily="18" charset="0"/>
                      </a:rPr>
                      <m:t>𝑌</m:t>
                    </m:r>
                  </m:oMath>
                </a14:m>
                <a:endParaRPr lang="sr-Latn-RS" sz="2800" dirty="0" smtClean="0">
                  <a:solidFill>
                    <a:schemeClr val="tx1"/>
                  </a:solidFill>
                </a:endParaRPr>
              </a:p>
              <a:p>
                <a:pPr marL="457200" indent="-457200" algn="l"/>
                <a:endParaRPr lang="sr-Latn-RS" sz="2800" dirty="0" smtClean="0">
                  <a:solidFill>
                    <a:schemeClr val="tx1"/>
                  </a:solidFill>
                </a:endParaRPr>
              </a:p>
              <a:p>
                <a:pPr marL="457200" indent="-457200" algn="l">
                  <a:buFont typeface="Arial" pitchFamily="34" charset="0"/>
                  <a:buChar char="•"/>
                </a:pPr>
                <a:r>
                  <a:rPr lang="sr-Latn-RS" sz="2800" i="1" dirty="0" smtClean="0">
                    <a:solidFill>
                      <a:schemeClr val="tx1"/>
                    </a:solidFill>
                  </a:rPr>
                  <a:t>Primeri</a:t>
                </a:r>
                <a:r>
                  <a:rPr lang="sr-Latn-RS" sz="2800" dirty="0" smtClean="0">
                    <a:solidFill>
                      <a:schemeClr val="tx1"/>
                    </a:solidFill>
                  </a:rPr>
                  <a:t>:</a:t>
                </a:r>
                <a:br>
                  <a:rPr lang="sr-Latn-RS" sz="2800" dirty="0" smtClean="0">
                    <a:solidFill>
                      <a:schemeClr val="tx1"/>
                    </a:solidFill>
                  </a:rPr>
                </a:br>
                <a:r>
                  <a:rPr lang="sr-Latn-RS" sz="2800" dirty="0" smtClean="0">
                    <a:solidFill>
                      <a:schemeClr val="tx1"/>
                    </a:solidFill>
                  </a:rPr>
                  <a:t/>
                </a:r>
                <a:br>
                  <a:rPr lang="sr-Latn-RS" sz="2800" dirty="0" smtClean="0">
                    <a:solidFill>
                      <a:schemeClr val="tx1"/>
                    </a:solidFill>
                  </a:rPr>
                </a:br>
                <a:r>
                  <a:rPr lang="sr-Latn-RS" sz="2800" dirty="0" smtClean="0">
                    <a:solidFill>
                      <a:schemeClr val="tx1"/>
                    </a:solidFill>
                  </a:rPr>
                  <a:t>- potrošnja vode i temperatura</a:t>
                </a:r>
                <a:br>
                  <a:rPr lang="sr-Latn-RS" sz="2800" dirty="0" smtClean="0">
                    <a:solidFill>
                      <a:schemeClr val="tx1"/>
                    </a:solidFill>
                  </a:rPr>
                </a:br>
                <a:r>
                  <a:rPr lang="sr-Latn-RS" sz="2800" dirty="0" smtClean="0">
                    <a:solidFill>
                      <a:schemeClr val="tx1"/>
                    </a:solidFill>
                  </a:rPr>
                  <a:t>-</a:t>
                </a:r>
                <a:r>
                  <a:rPr lang="en-US" sz="2800" dirty="0" smtClean="0">
                    <a:solidFill>
                      <a:schemeClr val="tx1"/>
                    </a:solidFill>
                  </a:rPr>
                  <a:t> </a:t>
                </a:r>
                <a:r>
                  <a:rPr lang="en-US" sz="2800" dirty="0" err="1" smtClean="0">
                    <a:solidFill>
                      <a:schemeClr val="tx1"/>
                    </a:solidFill>
                  </a:rPr>
                  <a:t>temperatura</a:t>
                </a:r>
                <a:r>
                  <a:rPr lang="en-US" sz="2800" dirty="0" smtClean="0">
                    <a:solidFill>
                      <a:schemeClr val="tx1"/>
                    </a:solidFill>
                  </a:rPr>
                  <a:t> </a:t>
                </a:r>
                <a:r>
                  <a:rPr lang="en-US" sz="2800" dirty="0" err="1" smtClean="0">
                    <a:solidFill>
                      <a:schemeClr val="tx1"/>
                    </a:solidFill>
                  </a:rPr>
                  <a:t>i</a:t>
                </a:r>
                <a:r>
                  <a:rPr lang="en-US" sz="2800" dirty="0" smtClean="0">
                    <a:solidFill>
                      <a:schemeClr val="tx1"/>
                    </a:solidFill>
                  </a:rPr>
                  <a:t> </a:t>
                </a:r>
                <a:r>
                  <a:rPr lang="en-US" sz="2800" dirty="0" err="1" smtClean="0">
                    <a:solidFill>
                      <a:schemeClr val="tx1"/>
                    </a:solidFill>
                  </a:rPr>
                  <a:t>prodaja</a:t>
                </a:r>
                <a:r>
                  <a:rPr lang="en-US" sz="2800" dirty="0" smtClean="0">
                    <a:solidFill>
                      <a:schemeClr val="tx1"/>
                    </a:solidFill>
                  </a:rPr>
                  <a:t> </a:t>
                </a:r>
                <a:r>
                  <a:rPr lang="en-US" sz="2800" dirty="0" err="1" smtClean="0">
                    <a:solidFill>
                      <a:schemeClr val="tx1"/>
                    </a:solidFill>
                  </a:rPr>
                  <a:t>sladoleda</a:t>
                </a:r>
                <a:r>
                  <a:rPr lang="sr-Latn-RS" dirty="0" smtClean="0">
                    <a:solidFill>
                      <a:schemeClr val="tx1"/>
                    </a:solidFill>
                  </a:rPr>
                  <a:t/>
                </a:r>
                <a:br>
                  <a:rPr lang="sr-Latn-RS" dirty="0" smtClean="0">
                    <a:solidFill>
                      <a:schemeClr val="tx1"/>
                    </a:solidFill>
                  </a:rPr>
                </a:br>
                <a:endParaRPr lang="sr-Latn-RS" dirty="0" smtClean="0">
                  <a:solidFill>
                    <a:schemeClr val="tx1"/>
                  </a:solidFill>
                </a:endParaRPr>
              </a:p>
            </p:txBody>
          </p:sp>
        </mc:Choice>
        <mc:Fallback xmlns="">
          <p:sp>
            <p:nvSpPr>
              <p:cNvPr id="5" name="Subtitle 4"/>
              <p:cNvSpPr>
                <a:spLocks noGrp="1" noRot="1" noChangeAspect="1" noMove="1" noResize="1" noEditPoints="1" noAdjustHandles="1" noChangeArrowheads="1" noChangeShapeType="1" noTextEdit="1"/>
              </p:cNvSpPr>
              <p:nvPr>
                <p:ph type="subTitle" idx="1"/>
              </p:nvPr>
            </p:nvSpPr>
            <p:spPr>
              <a:xfrm>
                <a:off x="914400" y="762000"/>
                <a:ext cx="7391400" cy="5257800"/>
              </a:xfrm>
              <a:blipFill rotWithShape="0">
                <a:blip r:embed="rId2"/>
                <a:stretch>
                  <a:fillRect l="-1484" t="-1043"/>
                </a:stretch>
              </a:blipFill>
            </p:spPr>
            <p:txBody>
              <a:bodyPr/>
              <a:lstStyle/>
              <a:p>
                <a:r>
                  <a:rPr lang="en-US">
                    <a:noFill/>
                  </a:rPr>
                  <a:t> </a:t>
                </a:r>
              </a:p>
            </p:txBody>
          </p:sp>
        </mc:Fallback>
      </mc:AlternateContent>
    </p:spTree>
    <p:extLst>
      <p:ext uri="{BB962C8B-B14F-4D97-AF65-F5344CB8AC3E}">
        <p14:creationId xmlns:p14="http://schemas.microsoft.com/office/powerpoint/2010/main" val="1849495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Subtitle 4"/>
              <p:cNvSpPr>
                <a:spLocks noGrp="1"/>
              </p:cNvSpPr>
              <p:nvPr>
                <p:ph type="subTitle" idx="1"/>
              </p:nvPr>
            </p:nvSpPr>
            <p:spPr>
              <a:xfrm>
                <a:off x="838200" y="762000"/>
                <a:ext cx="7391400" cy="5410200"/>
              </a:xfrm>
            </p:spPr>
            <p:txBody>
              <a:bodyPr>
                <a:noAutofit/>
              </a:bodyPr>
              <a:lstStyle/>
              <a:p>
                <a:pPr marL="457200" indent="-457200" algn="l">
                  <a:buFont typeface="Arial" pitchFamily="34" charset="0"/>
                  <a:buChar char="•"/>
                </a:pPr>
                <a:r>
                  <a:rPr lang="sr-Latn-RS" sz="2800" dirty="0" smtClean="0">
                    <a:solidFill>
                      <a:schemeClr val="tx1"/>
                    </a:solidFill>
                  </a:rPr>
                  <a:t>Negativna korelacija:</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a:solidFill>
                      <a:schemeClr val="tx1"/>
                    </a:solidFill>
                  </a:rPr>
                  <a:t>	</a:t>
                </a:r>
                <a:r>
                  <a:rPr lang="sr-Latn-RS" sz="2800" dirty="0" smtClean="0">
                    <a:solidFill>
                      <a:schemeClr val="tx1"/>
                    </a:solidFill>
                  </a:rPr>
                  <a:t>-ako </a:t>
                </a:r>
                <a14:m>
                  <m:oMath xmlns:m="http://schemas.openxmlformats.org/officeDocument/2006/math">
                    <m:r>
                      <a:rPr lang="en-US" sz="2800" i="1" dirty="0" smtClean="0">
                        <a:solidFill>
                          <a:schemeClr val="tx1"/>
                        </a:solidFill>
                        <a:latin typeface="Cambria Math" panose="02040503050406030204" pitchFamily="18" charset="0"/>
                      </a:rPr>
                      <m:t>𝑋</m:t>
                    </m:r>
                    <m:r>
                      <a:rPr lang="en-US" sz="2800" b="0" i="1" dirty="0" smtClean="0">
                        <a:solidFill>
                          <a:schemeClr val="tx1"/>
                        </a:solidFill>
                        <a:latin typeface="Cambria Math" panose="02040503050406030204" pitchFamily="18" charset="0"/>
                      </a:rPr>
                      <m:t> </m:t>
                    </m:r>
                  </m:oMath>
                </a14:m>
                <a:r>
                  <a:rPr lang="sr-Latn-RS" sz="2800" dirty="0" smtClean="0">
                    <a:solidFill>
                      <a:schemeClr val="tx1"/>
                    </a:solidFill>
                  </a:rPr>
                  <a:t>raste, onda opada </a:t>
                </a:r>
                <a14:m>
                  <m:oMath xmlns:m="http://schemas.openxmlformats.org/officeDocument/2006/math">
                    <m:r>
                      <a:rPr lang="en-US" sz="2800" b="0" i="1" smtClean="0">
                        <a:solidFill>
                          <a:schemeClr val="tx1"/>
                        </a:solidFill>
                        <a:latin typeface="Cambria Math" panose="02040503050406030204" pitchFamily="18" charset="0"/>
                      </a:rPr>
                      <m:t>𝑌</m:t>
                    </m:r>
                  </m:oMath>
                </a14:m>
                <a:r>
                  <a:rPr lang="sr-Latn-RS" sz="2800" dirty="0" smtClean="0">
                    <a:solidFill>
                      <a:schemeClr val="tx1"/>
                    </a:solidFill>
                  </a:rPr>
                  <a:t/>
                </a:r>
                <a:br>
                  <a:rPr lang="sr-Latn-RS" sz="2800" dirty="0" smtClean="0">
                    <a:solidFill>
                      <a:schemeClr val="tx1"/>
                    </a:solidFill>
                  </a:rPr>
                </a:br>
                <a:r>
                  <a:rPr lang="sr-Latn-RS" sz="2800" dirty="0" smtClean="0">
                    <a:solidFill>
                      <a:schemeClr val="tx1"/>
                    </a:solidFill>
                  </a:rPr>
                  <a:t>	-ako </a:t>
                </a:r>
                <a14:m>
                  <m:oMath xmlns:m="http://schemas.openxmlformats.org/officeDocument/2006/math">
                    <m:r>
                      <a:rPr lang="en-US" sz="2800" i="1" dirty="0" smtClean="0">
                        <a:solidFill>
                          <a:schemeClr val="tx1"/>
                        </a:solidFill>
                        <a:latin typeface="Cambria Math" panose="02040503050406030204" pitchFamily="18" charset="0"/>
                      </a:rPr>
                      <m:t>𝑋</m:t>
                    </m:r>
                    <m:r>
                      <a:rPr lang="en-US" sz="2800" b="0" i="1" dirty="0" smtClean="0">
                        <a:solidFill>
                          <a:schemeClr val="tx1"/>
                        </a:solidFill>
                        <a:latin typeface="Cambria Math" panose="02040503050406030204" pitchFamily="18" charset="0"/>
                      </a:rPr>
                      <m:t> </m:t>
                    </m:r>
                  </m:oMath>
                </a14:m>
                <a:r>
                  <a:rPr lang="sr-Latn-RS" sz="2800" dirty="0" smtClean="0">
                    <a:solidFill>
                      <a:schemeClr val="tx1"/>
                    </a:solidFill>
                  </a:rPr>
                  <a:t>opada, onda raste </a:t>
                </a:r>
                <a14:m>
                  <m:oMath xmlns:m="http://schemas.openxmlformats.org/officeDocument/2006/math">
                    <m:r>
                      <a:rPr lang="en-US" sz="2800" b="0" i="1" smtClean="0">
                        <a:solidFill>
                          <a:schemeClr val="tx1"/>
                        </a:solidFill>
                        <a:latin typeface="Cambria Math" panose="02040503050406030204" pitchFamily="18" charset="0"/>
                      </a:rPr>
                      <m:t>𝑌</m:t>
                    </m:r>
                  </m:oMath>
                </a14:m>
                <a:r>
                  <a:rPr lang="sr-Latn-RS" sz="2800" dirty="0" smtClean="0">
                    <a:solidFill>
                      <a:schemeClr val="tx1"/>
                    </a:solidFill>
                  </a:rPr>
                  <a:t/>
                </a:r>
                <a:br>
                  <a:rPr lang="sr-Latn-RS" sz="2800" dirty="0" smtClean="0">
                    <a:solidFill>
                      <a:schemeClr val="tx1"/>
                    </a:solidFill>
                  </a:rPr>
                </a:br>
                <a:endParaRPr lang="sr-Latn-RS" sz="2800" dirty="0" smtClean="0">
                  <a:solidFill>
                    <a:schemeClr val="tx1"/>
                  </a:solidFill>
                </a:endParaRPr>
              </a:p>
              <a:p>
                <a:pPr marL="457200" indent="-457200" algn="l">
                  <a:buFont typeface="Arial" pitchFamily="34" charset="0"/>
                  <a:buChar char="•"/>
                </a:pPr>
                <a:r>
                  <a:rPr lang="sr-Latn-RS" sz="2800" i="1" dirty="0" smtClean="0">
                    <a:solidFill>
                      <a:schemeClr val="tx1"/>
                    </a:solidFill>
                  </a:rPr>
                  <a:t>Primer</a:t>
                </a:r>
                <a:r>
                  <a:rPr lang="en-US" sz="2800" i="1" dirty="0" err="1" smtClean="0">
                    <a:solidFill>
                      <a:schemeClr val="tx1"/>
                    </a:solidFill>
                  </a:rPr>
                  <a:t>i</a:t>
                </a:r>
                <a:r>
                  <a:rPr lang="sr-Latn-RS" sz="2800" dirty="0" smtClean="0">
                    <a:solidFill>
                      <a:schemeClr val="tx1"/>
                    </a:solidFill>
                  </a:rPr>
                  <a:t>:</a:t>
                </a:r>
                <a:br>
                  <a:rPr lang="sr-Latn-RS" sz="2800" dirty="0" smtClean="0">
                    <a:solidFill>
                      <a:schemeClr val="tx1"/>
                    </a:solidFill>
                  </a:rPr>
                </a:br>
                <a:r>
                  <a:rPr lang="sr-Latn-RS" sz="2800" dirty="0" smtClean="0">
                    <a:solidFill>
                      <a:schemeClr val="tx1"/>
                    </a:solidFill>
                  </a:rPr>
                  <a:t/>
                </a:r>
                <a:br>
                  <a:rPr lang="sr-Latn-RS" sz="2800" dirty="0" smtClean="0">
                    <a:solidFill>
                      <a:schemeClr val="tx1"/>
                    </a:solidFill>
                  </a:rPr>
                </a:br>
                <a:r>
                  <a:rPr lang="sr-Latn-RS" sz="2800" dirty="0" smtClean="0">
                    <a:solidFill>
                      <a:schemeClr val="tx1"/>
                    </a:solidFill>
                  </a:rPr>
                  <a:t>	- nadmorska visina i koncentracija </a:t>
                </a:r>
                <a:br>
                  <a:rPr lang="sr-Latn-RS" sz="2800" dirty="0" smtClean="0">
                    <a:solidFill>
                      <a:schemeClr val="tx1"/>
                    </a:solidFill>
                  </a:rPr>
                </a:br>
                <a:r>
                  <a:rPr lang="sr-Latn-RS" sz="2800" dirty="0" smtClean="0">
                    <a:solidFill>
                      <a:schemeClr val="tx1"/>
                    </a:solidFill>
                  </a:rPr>
                  <a:t>       kiseonika u vazduhu</a:t>
                </a:r>
                <a:br>
                  <a:rPr lang="sr-Latn-RS" sz="2800" dirty="0" smtClean="0">
                    <a:solidFill>
                      <a:schemeClr val="tx1"/>
                    </a:solidFill>
                  </a:rPr>
                </a:br>
                <a:r>
                  <a:rPr lang="en-US" sz="2800" dirty="0">
                    <a:solidFill>
                      <a:schemeClr val="tx1"/>
                    </a:solidFill>
                  </a:rPr>
                  <a:t>	</a:t>
                </a:r>
                <a:r>
                  <a:rPr lang="en-US" sz="2800" dirty="0" smtClean="0">
                    <a:solidFill>
                      <a:schemeClr val="tx1"/>
                    </a:solidFill>
                  </a:rPr>
                  <a:t>- </a:t>
                </a:r>
                <a:r>
                  <a:rPr lang="en-US" sz="2800" dirty="0" err="1" smtClean="0">
                    <a:solidFill>
                      <a:schemeClr val="tx1"/>
                    </a:solidFill>
                  </a:rPr>
                  <a:t>težina</a:t>
                </a:r>
                <a:r>
                  <a:rPr lang="en-US" sz="2800" dirty="0" smtClean="0">
                    <a:solidFill>
                      <a:schemeClr val="tx1"/>
                    </a:solidFill>
                  </a:rPr>
                  <a:t> </a:t>
                </a:r>
                <a:r>
                  <a:rPr lang="en-US" sz="2800" dirty="0" err="1" smtClean="0">
                    <a:solidFill>
                      <a:schemeClr val="tx1"/>
                    </a:solidFill>
                  </a:rPr>
                  <a:t>automobila</a:t>
                </a:r>
                <a:r>
                  <a:rPr lang="en-US" sz="2800" dirty="0" smtClean="0">
                    <a:solidFill>
                      <a:schemeClr val="tx1"/>
                    </a:solidFill>
                  </a:rPr>
                  <a:t> </a:t>
                </a:r>
                <a:r>
                  <a:rPr lang="en-US" sz="2800" dirty="0" err="1" smtClean="0">
                    <a:solidFill>
                      <a:schemeClr val="tx1"/>
                    </a:solidFill>
                  </a:rPr>
                  <a:t>i</a:t>
                </a:r>
                <a:r>
                  <a:rPr lang="en-US" sz="2800" dirty="0" smtClean="0">
                    <a:solidFill>
                      <a:schemeClr val="tx1"/>
                    </a:solidFill>
                  </a:rPr>
                  <a:t> </a:t>
                </a:r>
                <a:r>
                  <a:rPr lang="en-US" sz="2800" dirty="0" err="1" smtClean="0">
                    <a:solidFill>
                      <a:schemeClr val="tx1"/>
                    </a:solidFill>
                  </a:rPr>
                  <a:t>broj</a:t>
                </a:r>
                <a:r>
                  <a:rPr lang="en-US" sz="2800" dirty="0" smtClean="0">
                    <a:solidFill>
                      <a:schemeClr val="tx1"/>
                    </a:solidFill>
                  </a:rPr>
                  <a:t> </a:t>
                </a:r>
                <a:r>
                  <a:rPr lang="en-US" sz="2800" dirty="0" err="1" smtClean="0">
                    <a:solidFill>
                      <a:schemeClr val="tx1"/>
                    </a:solidFill>
                  </a:rPr>
                  <a:t>pređenih</a:t>
                </a:r>
                <a:r>
                  <a:rPr lang="en-US" sz="2800" dirty="0" smtClean="0">
                    <a:solidFill>
                      <a:schemeClr val="tx1"/>
                    </a:solidFill>
                  </a:rPr>
                  <a:t> 		  </a:t>
                </a:r>
                <a:r>
                  <a:rPr lang="en-US" sz="2800" dirty="0" err="1" smtClean="0">
                    <a:solidFill>
                      <a:schemeClr val="tx1"/>
                    </a:solidFill>
                  </a:rPr>
                  <a:t>kilometara</a:t>
                </a:r>
                <a:r>
                  <a:rPr lang="en-US" sz="2800" dirty="0" smtClean="0">
                    <a:solidFill>
                      <a:schemeClr val="tx1"/>
                    </a:solidFill>
                  </a:rPr>
                  <a:t> </a:t>
                </a:r>
                <a:r>
                  <a:rPr lang="en-US" sz="2800" dirty="0" err="1" smtClean="0">
                    <a:solidFill>
                      <a:schemeClr val="tx1"/>
                    </a:solidFill>
                  </a:rPr>
                  <a:t>sa</a:t>
                </a:r>
                <a:r>
                  <a:rPr lang="en-US" sz="2800" dirty="0" smtClean="0">
                    <a:solidFill>
                      <a:schemeClr val="tx1"/>
                    </a:solidFill>
                  </a:rPr>
                  <a:t> 1l </a:t>
                </a:r>
                <a:r>
                  <a:rPr lang="en-US" sz="2800" dirty="0" err="1" smtClean="0">
                    <a:solidFill>
                      <a:schemeClr val="tx1"/>
                    </a:solidFill>
                  </a:rPr>
                  <a:t>benzina</a:t>
                </a:r>
                <a:endParaRPr lang="sr-Latn-RS" sz="2800" dirty="0" smtClean="0">
                  <a:solidFill>
                    <a:schemeClr val="tx1"/>
                  </a:solidFill>
                </a:endParaRPr>
              </a:p>
            </p:txBody>
          </p:sp>
        </mc:Choice>
        <mc:Fallback xmlns="">
          <p:sp>
            <p:nvSpPr>
              <p:cNvPr id="5" name="Subtitle 4"/>
              <p:cNvSpPr>
                <a:spLocks noGrp="1" noRot="1" noChangeAspect="1" noMove="1" noResize="1" noEditPoints="1" noAdjustHandles="1" noChangeArrowheads="1" noChangeShapeType="1" noTextEdit="1"/>
              </p:cNvSpPr>
              <p:nvPr>
                <p:ph type="subTitle" idx="1"/>
              </p:nvPr>
            </p:nvSpPr>
            <p:spPr>
              <a:xfrm>
                <a:off x="838200" y="762000"/>
                <a:ext cx="7391400" cy="5410200"/>
              </a:xfrm>
              <a:blipFill rotWithShape="0">
                <a:blip r:embed="rId2"/>
                <a:stretch>
                  <a:fillRect l="-1485" t="-1014"/>
                </a:stretch>
              </a:blipFill>
            </p:spPr>
            <p:txBody>
              <a:bodyPr/>
              <a:lstStyle/>
              <a:p>
                <a:r>
                  <a:rPr lang="en-US">
                    <a:noFill/>
                  </a:rPr>
                  <a:t> </a:t>
                </a:r>
              </a:p>
            </p:txBody>
          </p:sp>
        </mc:Fallback>
      </mc:AlternateContent>
    </p:spTree>
    <p:extLst>
      <p:ext uri="{BB962C8B-B14F-4D97-AF65-F5344CB8AC3E}">
        <p14:creationId xmlns:p14="http://schemas.microsoft.com/office/powerpoint/2010/main" val="1401297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Korelacija</a:t>
            </a:r>
            <a:r>
              <a:rPr lang="en-US" dirty="0" smtClean="0"/>
              <a:t> ne </a:t>
            </a:r>
            <a:r>
              <a:rPr lang="en-US" dirty="0" err="1" smtClean="0"/>
              <a:t>implicira</a:t>
            </a:r>
            <a:r>
              <a:rPr lang="en-US" dirty="0" smtClean="0"/>
              <a:t> </a:t>
            </a:r>
            <a:r>
              <a:rPr lang="en-US" dirty="0" err="1" smtClean="0"/>
              <a:t>uzrokovanje</a:t>
            </a:r>
            <a:r>
              <a:rPr lang="en-US" dirty="0" smtClean="0"/>
              <a:t/>
            </a:r>
            <a:br>
              <a:rPr lang="en-US" dirty="0" smtClean="0"/>
            </a:br>
            <a:r>
              <a:rPr lang="en-US" sz="3600" i="1" dirty="0" smtClean="0"/>
              <a:t>cum hoc ergo propter hoc</a:t>
            </a:r>
            <a:endParaRPr lang="en-US" sz="3600"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smtClean="0"/>
                  <a:t>Logička </a:t>
                </a:r>
                <a:r>
                  <a:rPr lang="en-US" sz="2800" dirty="0" err="1" smtClean="0"/>
                  <a:t>greška</a:t>
                </a:r>
                <a:r>
                  <a:rPr lang="en-US" sz="2800" dirty="0" smtClean="0"/>
                  <a:t/>
                </a:r>
                <a:br>
                  <a:rPr lang="en-US" sz="2800" dirty="0" smtClean="0"/>
                </a:br>
                <a:r>
                  <a:rPr lang="en-US" sz="2800" dirty="0" smtClean="0"/>
                  <a:t>	A je u </a:t>
                </a:r>
                <a:r>
                  <a:rPr lang="en-US" sz="2800" dirty="0" err="1" smtClean="0"/>
                  <a:t>korelaciji</a:t>
                </a:r>
                <a:r>
                  <a:rPr lang="en-US" sz="2800" dirty="0" smtClean="0"/>
                  <a:t> </a:t>
                </a:r>
                <a:r>
                  <a:rPr lang="en-US" sz="2800" dirty="0" err="1" smtClean="0"/>
                  <a:t>sa</a:t>
                </a:r>
                <a:r>
                  <a:rPr lang="en-US" sz="2800" dirty="0" smtClean="0"/>
                  <a:t> B </a:t>
                </a:r>
                <a14:m>
                  <m:oMath xmlns:m="http://schemas.openxmlformats.org/officeDocument/2006/math">
                    <m:r>
                      <a:rPr lang="en-US" sz="2800" b="0" i="1" smtClean="0">
                        <a:latin typeface="Cambria Math" panose="02040503050406030204" pitchFamily="18" charset="0"/>
                      </a:rPr>
                      <m:t>⇒</m:t>
                    </m:r>
                  </m:oMath>
                </a14:m>
                <a:r>
                  <a:rPr lang="en-US" sz="2800" dirty="0" smtClean="0"/>
                  <a:t> A je </a:t>
                </a:r>
                <a:r>
                  <a:rPr lang="en-US" sz="2800" dirty="0" err="1" smtClean="0"/>
                  <a:t>uzrok</a:t>
                </a:r>
                <a:r>
                  <a:rPr lang="en-US" sz="2800" dirty="0" smtClean="0"/>
                  <a:t> B</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33" t="-1348"/>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59142" y="3048000"/>
            <a:ext cx="8625715" cy="3005931"/>
          </a:xfrm>
          <a:prstGeom prst="rect">
            <a:avLst/>
          </a:prstGeom>
        </p:spPr>
      </p:pic>
    </p:spTree>
    <p:extLst>
      <p:ext uri="{BB962C8B-B14F-4D97-AF65-F5344CB8AC3E}">
        <p14:creationId xmlns:p14="http://schemas.microsoft.com/office/powerpoint/2010/main" val="3038137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838200"/>
                <a:ext cx="7467600" cy="5257800"/>
              </a:xfrm>
            </p:spPr>
            <p:txBody>
              <a:bodyPr>
                <a:normAutofit/>
              </a:bodyPr>
              <a:lstStyle/>
              <a:p>
                <a:r>
                  <a:rPr lang="sr-Latn-RS" sz="2800" dirty="0" smtClean="0"/>
                  <a:t>Linearna veza:</a:t>
                </a:r>
                <a:r>
                  <a:rPr lang="en-US" sz="2800" dirty="0" smtClean="0"/>
                  <a:t/>
                </a:r>
                <a:br>
                  <a:rPr lang="en-US" sz="2800" dirty="0" smtClean="0"/>
                </a:br>
                <a:r>
                  <a:rPr lang="sr-Latn-RS" sz="2800" dirty="0" smtClean="0"/>
                  <a:t/>
                </a:r>
                <a:br>
                  <a:rPr lang="sr-Latn-RS" sz="2800" dirty="0" smtClean="0"/>
                </a:br>
                <a:r>
                  <a:rPr lang="sr-Latn-RS" sz="2800" dirty="0" smtClean="0"/>
                  <a:t> 			</a:t>
                </a:r>
                <a14:m>
                  <m:oMath xmlns:m="http://schemas.openxmlformats.org/officeDocument/2006/math">
                    <m:r>
                      <a:rPr lang="en-US" sz="2800" b="0" i="1" dirty="0" smtClean="0">
                        <a:latin typeface="Cambria Math" panose="02040503050406030204" pitchFamily="18" charset="0"/>
                      </a:rPr>
                      <m:t>𝑌</m:t>
                    </m:r>
                    <m:r>
                      <a:rPr lang="sr-Latn-RS" sz="2800" i="1" dirty="0" smtClean="0">
                        <a:latin typeface="Cambria Math" panose="02040503050406030204" pitchFamily="18" charset="0"/>
                      </a:rPr>
                      <m:t>= </m:t>
                    </m:r>
                    <m:r>
                      <a:rPr lang="sr-Latn-RS" sz="2800" i="1" dirty="0" smtClean="0">
                        <a:latin typeface="Cambria Math" panose="02040503050406030204" pitchFamily="18" charset="0"/>
                      </a:rPr>
                      <m:t>𝑎𝑋</m:t>
                    </m:r>
                    <m:r>
                      <a:rPr lang="sr-Latn-RS" sz="2800" i="1" dirty="0" smtClean="0">
                        <a:latin typeface="Cambria Math" panose="02040503050406030204" pitchFamily="18" charset="0"/>
                      </a:rPr>
                      <m:t>+</m:t>
                    </m:r>
                    <m:r>
                      <a:rPr lang="sr-Latn-RS" sz="2800" i="1" dirty="0" smtClean="0">
                        <a:latin typeface="Cambria Math" panose="02040503050406030204" pitchFamily="18" charset="0"/>
                      </a:rPr>
                      <m:t>𝑏</m:t>
                    </m:r>
                  </m:oMath>
                </a14:m>
                <a:endParaRPr lang="sr-Latn-RS" sz="2800" i="1" dirty="0" smtClean="0"/>
              </a:p>
              <a:p>
                <a:endParaRPr lang="sr-Latn-RS" sz="2800" dirty="0"/>
              </a:p>
              <a:p>
                <a:r>
                  <a:rPr lang="sr-Latn-RS" sz="2800" dirty="0" smtClean="0"/>
                  <a:t>Nelinearna veza:</a:t>
                </a:r>
                <a:r>
                  <a:rPr lang="en-US" sz="2800" dirty="0" smtClean="0"/>
                  <a:t/>
                </a:r>
                <a:br>
                  <a:rPr lang="en-US" sz="2800" dirty="0" smtClean="0"/>
                </a:br>
                <a:r>
                  <a:rPr lang="sr-Latn-RS" sz="2800" dirty="0" smtClean="0"/>
                  <a:t/>
                </a:r>
                <a:br>
                  <a:rPr lang="sr-Latn-RS" sz="2800" dirty="0" smtClean="0"/>
                </a:br>
                <a:r>
                  <a:rPr lang="sr-Latn-RS" sz="2800" dirty="0" smtClean="0"/>
                  <a:t>- kvadratna</a:t>
                </a:r>
                <a:r>
                  <a:rPr lang="en-US" sz="2800" dirty="0" smtClean="0"/>
                  <a:t>  </a:t>
                </a:r>
                <a14:m>
                  <m:oMath xmlns:m="http://schemas.openxmlformats.org/officeDocument/2006/math">
                    <m:r>
                      <a:rPr lang="en-US" sz="2800" b="0" i="1" smtClean="0">
                        <a:latin typeface="Cambria Math" panose="02040503050406030204" pitchFamily="18" charset="0"/>
                      </a:rPr>
                      <m:t>𝑌</m:t>
                    </m:r>
                    <m:r>
                      <a:rPr lang="en-US" sz="2800" b="0" i="1" smtClean="0">
                        <a:latin typeface="Cambria Math" panose="02040503050406030204" pitchFamily="18" charset="0"/>
                      </a:rPr>
                      <m:t>=</m:t>
                    </m:r>
                    <m:sSup>
                      <m:sSupPr>
                        <m:ctrlPr>
                          <a:rPr lang="en-US" sz="2800" b="0" i="1" smtClean="0">
                            <a:latin typeface="Cambria Math"/>
                          </a:rPr>
                        </m:ctrlPr>
                      </m:sSupPr>
                      <m:e>
                        <m:r>
                          <a:rPr lang="en-US" sz="2800" b="0" i="1" smtClean="0">
                            <a:latin typeface="Cambria Math" panose="02040503050406030204" pitchFamily="18" charset="0"/>
                          </a:rPr>
                          <m:t>𝑋</m:t>
                        </m:r>
                      </m:e>
                      <m:sup>
                        <m:r>
                          <a:rPr lang="en-US" sz="2800" b="0" i="1" smtClean="0">
                            <a:latin typeface="Cambria Math" panose="02040503050406030204" pitchFamily="18" charset="0"/>
                          </a:rPr>
                          <m:t>2</m:t>
                        </m:r>
                      </m:sup>
                    </m:sSup>
                  </m:oMath>
                </a14:m>
                <a:r>
                  <a:rPr lang="sr-Latn-RS" sz="2800" dirty="0" smtClean="0"/>
                  <a:t/>
                </a:r>
                <a:br>
                  <a:rPr lang="sr-Latn-RS" sz="2800" dirty="0" smtClean="0"/>
                </a:br>
                <a:r>
                  <a:rPr lang="sr-Latn-RS" sz="2800" dirty="0" smtClean="0"/>
                  <a:t>- eksponencijalna</a:t>
                </a:r>
                <a:r>
                  <a:rPr lang="en-US" sz="2800" dirty="0" smtClean="0"/>
                  <a:t> </a:t>
                </a:r>
                <a14:m>
                  <m:oMath xmlns:m="http://schemas.openxmlformats.org/officeDocument/2006/math">
                    <m:r>
                      <a:rPr lang="en-US" sz="2800" b="0" i="1" smtClean="0">
                        <a:latin typeface="Cambria Math" panose="02040503050406030204" pitchFamily="18" charset="0"/>
                      </a:rPr>
                      <m:t>𝑌</m:t>
                    </m:r>
                    <m:r>
                      <a:rPr lang="en-US" sz="2800" b="0" i="1" smtClean="0">
                        <a:latin typeface="Cambria Math" panose="02040503050406030204" pitchFamily="18" charset="0"/>
                      </a:rPr>
                      <m:t>=</m:t>
                    </m:r>
                    <m:sSup>
                      <m:sSupPr>
                        <m:ctrlPr>
                          <a:rPr lang="en-US" sz="2800" b="0" i="1" smtClean="0">
                            <a:latin typeface="Cambria Math"/>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𝑋</m:t>
                        </m:r>
                      </m:sup>
                    </m:sSup>
                  </m:oMath>
                </a14:m>
                <a:r>
                  <a:rPr lang="sr-Latn-RS" sz="2800" dirty="0"/>
                  <a:t/>
                </a:r>
                <a:br>
                  <a:rPr lang="sr-Latn-RS" sz="2800" dirty="0"/>
                </a:br>
                <a:r>
                  <a:rPr lang="sr-Latn-RS" sz="2800"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838200"/>
                <a:ext cx="7467600" cy="5257800"/>
              </a:xfrm>
              <a:blipFill rotWithShape="0">
                <a:blip r:embed="rId3"/>
                <a:stretch>
                  <a:fillRect l="-1469" t="-1160"/>
                </a:stretch>
              </a:blipFill>
            </p:spPr>
            <p:txBody>
              <a:bodyPr/>
              <a:lstStyle/>
              <a:p>
                <a:r>
                  <a:rPr lang="en-US">
                    <a:noFill/>
                  </a:rPr>
                  <a:t> </a:t>
                </a:r>
              </a:p>
            </p:txBody>
          </p:sp>
        </mc:Fallback>
      </mc:AlternateContent>
    </p:spTree>
    <p:extLst>
      <p:ext uri="{BB962C8B-B14F-4D97-AF65-F5344CB8AC3E}">
        <p14:creationId xmlns:p14="http://schemas.microsoft.com/office/powerpoint/2010/main" val="3460117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Dijagram raspršenosti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828800"/>
                <a:ext cx="7391400" cy="3962400"/>
              </a:xfrm>
            </p:spPr>
            <p:txBody>
              <a:bodyPr>
                <a:normAutofit/>
              </a:bodyPr>
              <a:lstStyle/>
              <a:p>
                <a:pPr algn="just"/>
                <a:r>
                  <a:rPr lang="en-US" sz="2800" dirty="0"/>
                  <a:t>G</a:t>
                </a:r>
                <a:r>
                  <a:rPr lang="sr-Latn-RS" sz="2800" dirty="0" err="1" smtClean="0"/>
                  <a:t>rafik</a:t>
                </a:r>
                <a:r>
                  <a:rPr lang="en-US" sz="2800" dirty="0"/>
                  <a:t> </a:t>
                </a:r>
                <a:r>
                  <a:rPr lang="en-US" sz="2800" dirty="0" err="1" smtClean="0"/>
                  <a:t>koji</a:t>
                </a:r>
                <a:r>
                  <a:rPr lang="en-US" sz="2800" dirty="0" smtClean="0"/>
                  <a:t> </a:t>
                </a:r>
                <a:r>
                  <a:rPr lang="en-US" sz="2800" dirty="0" err="1" smtClean="0"/>
                  <a:t>prikazuje</a:t>
                </a:r>
                <a:r>
                  <a:rPr lang="en-US" sz="2800" dirty="0" smtClean="0"/>
                  <a:t> </a:t>
                </a:r>
                <a:r>
                  <a:rPr lang="sr-Latn-RS" sz="2800" dirty="0" smtClean="0"/>
                  <a:t>sve tačke uzorka </a:t>
                </a:r>
                <a14:m>
                  <m:oMath xmlns:m="http://schemas.openxmlformats.org/officeDocument/2006/math">
                    <m:r>
                      <a:rPr lang="sr-Latn-RS" sz="2800" i="1" dirty="0" smtClean="0">
                        <a:latin typeface="Cambria Math" panose="02040503050406030204" pitchFamily="18" charset="0"/>
                      </a:rPr>
                      <m:t>(</m:t>
                    </m:r>
                    <m:sSub>
                      <m:sSubPr>
                        <m:ctrlPr>
                          <a:rPr lang="en-US" sz="2800" b="0" i="1" dirty="0" smtClean="0">
                            <a:latin typeface="Cambria Math"/>
                          </a:rPr>
                        </m:ctrlPr>
                      </m:sSubPr>
                      <m:e>
                        <m:r>
                          <a:rPr lang="sr-Latn-RS" sz="2800" i="1" dirty="0" smtClean="0">
                            <a:latin typeface="Cambria Math" panose="02040503050406030204" pitchFamily="18" charset="0"/>
                          </a:rPr>
                          <m:t>𝑥</m:t>
                        </m:r>
                      </m:e>
                      <m:sub>
                        <m:r>
                          <a:rPr lang="en-US" sz="2800" b="0" i="1" dirty="0" smtClean="0">
                            <a:latin typeface="Cambria Math" panose="02040503050406030204" pitchFamily="18" charset="0"/>
                          </a:rPr>
                          <m:t>𝑖</m:t>
                        </m:r>
                      </m:sub>
                    </m:sSub>
                    <m:r>
                      <a:rPr lang="sr-Latn-RS" sz="2800" i="1" dirty="0" smtClean="0">
                        <a:latin typeface="Cambria Math" panose="02040503050406030204" pitchFamily="18" charset="0"/>
                      </a:rPr>
                      <m:t>, </m:t>
                    </m:r>
                    <m:sSub>
                      <m:sSubPr>
                        <m:ctrlPr>
                          <a:rPr lang="en-US" sz="2800" b="0" i="1" dirty="0" smtClean="0">
                            <a:latin typeface="Cambria Math"/>
                          </a:rPr>
                        </m:ctrlPr>
                      </m:sSubPr>
                      <m:e>
                        <m:r>
                          <a:rPr lang="sr-Latn-RS" sz="2800" i="1" dirty="0" smtClean="0">
                            <a:latin typeface="Cambria Math" panose="02040503050406030204" pitchFamily="18" charset="0"/>
                          </a:rPr>
                          <m:t>𝑦</m:t>
                        </m:r>
                      </m:e>
                      <m:sub>
                        <m:r>
                          <a:rPr lang="en-US" sz="2800" b="0" i="1" dirty="0" smtClean="0">
                            <a:latin typeface="Cambria Math" panose="02040503050406030204" pitchFamily="18" charset="0"/>
                          </a:rPr>
                          <m:t>𝑖</m:t>
                        </m:r>
                      </m:sub>
                    </m:sSub>
                    <m:r>
                      <a:rPr lang="sr-Latn-RS" sz="2800" i="1" dirty="0" smtClean="0">
                        <a:latin typeface="Cambria Math" panose="02040503050406030204" pitchFamily="18" charset="0"/>
                      </a:rPr>
                      <m:t>) </m:t>
                    </m:r>
                  </m:oMath>
                </a14:m>
                <a:r>
                  <a:rPr lang="sr-Latn-RS" sz="2800" dirty="0" smtClean="0"/>
                  <a:t>dve numeričke promenljive</a:t>
                </a:r>
              </a:p>
              <a:p>
                <a:pPr algn="just"/>
                <a:r>
                  <a:rPr lang="sr-Latn-RS" sz="2800" dirty="0" smtClean="0"/>
                  <a:t>Na osnovu njega može se odrediti oblik, smer i približna jačina veze između posmatranih obeležja</a:t>
                </a:r>
              </a:p>
              <a:p>
                <a:pPr algn="just"/>
                <a:r>
                  <a:rPr lang="sr-Latn-RS" sz="2800" dirty="0" smtClean="0"/>
                  <a:t>Ako su tačke raspršene bez ikakvog pravila, </a:t>
                </a:r>
                <a:r>
                  <a:rPr lang="en-US" sz="2800" dirty="0" err="1" smtClean="0"/>
                  <a:t>možemo</a:t>
                </a:r>
                <a:r>
                  <a:rPr lang="en-US" sz="2800" dirty="0" smtClean="0"/>
                  <a:t> </a:t>
                </a:r>
                <a:r>
                  <a:rPr lang="en-US" sz="2800" dirty="0" err="1" smtClean="0"/>
                  <a:t>zaključiti</a:t>
                </a:r>
                <a:r>
                  <a:rPr lang="en-US" sz="2800" dirty="0" smtClean="0"/>
                  <a:t> da </a:t>
                </a:r>
                <a:r>
                  <a:rPr lang="sr-Latn-RS" sz="2800" dirty="0" smtClean="0"/>
                  <a:t>nema nikakve veze između promenljivih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828800"/>
                <a:ext cx="7391400" cy="3962400"/>
              </a:xfrm>
              <a:blipFill rotWithShape="0">
                <a:blip r:embed="rId2"/>
                <a:stretch>
                  <a:fillRect l="-1484" t="-1385" r="-1566"/>
                </a:stretch>
              </a:blipFill>
            </p:spPr>
            <p:txBody>
              <a:bodyPr/>
              <a:lstStyle/>
              <a:p>
                <a:r>
                  <a:rPr lang="en-US">
                    <a:noFill/>
                  </a:rPr>
                  <a:t> </a:t>
                </a:r>
              </a:p>
            </p:txBody>
          </p:sp>
        </mc:Fallback>
      </mc:AlternateContent>
    </p:spTree>
    <p:extLst>
      <p:ext uri="{BB962C8B-B14F-4D97-AF65-F5344CB8AC3E}">
        <p14:creationId xmlns:p14="http://schemas.microsoft.com/office/powerpoint/2010/main" val="1386323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457200"/>
            <a:ext cx="5115639" cy="5601482"/>
          </a:xfrm>
          <a:prstGeom prst="rect">
            <a:avLst/>
          </a:prstGeom>
        </p:spPr>
      </p:pic>
      <p:sp>
        <p:nvSpPr>
          <p:cNvPr id="3" name="TextBox 2"/>
          <p:cNvSpPr txBox="1"/>
          <p:nvPr/>
        </p:nvSpPr>
        <p:spPr>
          <a:xfrm>
            <a:off x="304800" y="1143000"/>
            <a:ext cx="3352800" cy="4832092"/>
          </a:xfrm>
          <a:prstGeom prst="rect">
            <a:avLst/>
          </a:prstGeom>
          <a:noFill/>
        </p:spPr>
        <p:txBody>
          <a:bodyPr wrap="square" rtlCol="0">
            <a:spAutoFit/>
          </a:bodyPr>
          <a:lstStyle/>
          <a:p>
            <a:r>
              <a:rPr lang="sr-Latn-RS" sz="2800" dirty="0"/>
              <a:t>U SPSS-u dijagram raspršenosti se nalazi u okviru kartice </a:t>
            </a:r>
            <a:br>
              <a:rPr lang="sr-Latn-RS" sz="2800" dirty="0"/>
            </a:br>
            <a:r>
              <a:rPr lang="sr-Latn-RS" sz="2800" dirty="0"/>
              <a:t>Graphs-&gt;Legacy Dialogs-&gt; </a:t>
            </a:r>
            <a:r>
              <a:rPr lang="sr-Latn-RS" sz="2800" dirty="0" smtClean="0"/>
              <a:t>Scatter/Dot...</a:t>
            </a:r>
          </a:p>
          <a:p>
            <a:endParaRPr lang="sr-Latn-RS" sz="2800" dirty="0" smtClean="0"/>
          </a:p>
          <a:p>
            <a:endParaRPr lang="sr-Latn-RS" sz="2800" dirty="0"/>
          </a:p>
          <a:p>
            <a:r>
              <a:rPr lang="sr-Latn-RS" sz="2800" dirty="0" smtClean="0"/>
              <a:t>Za ispitivanje proste korelacije </a:t>
            </a:r>
            <a:r>
              <a:rPr lang="sr-Latn-RS" sz="2800" dirty="0" err="1" smtClean="0"/>
              <a:t>izab</a:t>
            </a:r>
            <a:r>
              <a:rPr lang="en-US" sz="2800" dirty="0" err="1" smtClean="0"/>
              <a:t>rati</a:t>
            </a:r>
            <a:r>
              <a:rPr lang="sr-Latn-RS" sz="2800" dirty="0" smtClean="0"/>
              <a:t> Simple Scatterplot</a:t>
            </a:r>
            <a:endParaRPr lang="sr-Latn-RS" sz="2800" dirty="0"/>
          </a:p>
        </p:txBody>
      </p:sp>
    </p:spTree>
    <p:extLst>
      <p:ext uri="{BB962C8B-B14F-4D97-AF65-F5344CB8AC3E}">
        <p14:creationId xmlns:p14="http://schemas.microsoft.com/office/powerpoint/2010/main" val="9155125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lipFill rotWithShape="0">
          <a:blip xmlns:r="http://schemas.openxmlformats.org/officeDocument/2006/relationships" r:embed="rId1"/>
          <a:stretch>
            <a:fillRect l="-1309" r="-2255"/>
          </a:stretch>
        </a:blipFill>
      </a:spPr>
      <a:bodyPr/>
      <a:lstStyle>
        <a:defPPr>
          <a:defRPr>
            <a:noFill/>
          </a:defRPr>
        </a:defPPr>
      </a:lst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lipFill rotWithShape="0">
          <a:blip xmlns:r="http://schemas.openxmlformats.org/officeDocument/2006/relationships" r:embed="rId1"/>
          <a:stretch>
            <a:fillRect l="-1309" r="-2255"/>
          </a:stretch>
        </a:blipFill>
      </a:spPr>
      <a:bodyPr/>
      <a:lstStyle>
        <a:defPPr>
          <a:defRPr>
            <a:no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727</TotalTime>
  <Words>1232</Words>
  <Application>Microsoft Office PowerPoint</Application>
  <PresentationFormat>On-screen Show (4:3)</PresentationFormat>
  <Paragraphs>124</Paragraphs>
  <Slides>32</Slides>
  <Notes>3</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Office Theme</vt:lpstr>
      <vt:lpstr>1_Office Theme</vt:lpstr>
      <vt:lpstr>2_Office Theme</vt:lpstr>
      <vt:lpstr>Procedura za korelacionu analizu</vt:lpstr>
      <vt:lpstr>Korelacija</vt:lpstr>
      <vt:lpstr>PowerPoint Presentation</vt:lpstr>
      <vt:lpstr>PowerPoint Presentation</vt:lpstr>
      <vt:lpstr>PowerPoint Presentation</vt:lpstr>
      <vt:lpstr>Korelacija ne implicira uzrokovanje cum hoc ergo propter hoc</vt:lpstr>
      <vt:lpstr>PowerPoint Presentation</vt:lpstr>
      <vt:lpstr>Dijagram raspršenosti</vt:lpstr>
      <vt:lpstr>PowerPoint Presentation</vt:lpstr>
      <vt:lpstr>PowerPoint Presentation</vt:lpstr>
      <vt:lpstr>PowerPoint Presentation</vt:lpstr>
      <vt:lpstr>Koeficijenti korelacije</vt:lpstr>
      <vt:lpstr>Pirsonov koeficijent korelacije</vt:lpstr>
      <vt:lpstr>PowerPoint Presentation</vt:lpstr>
      <vt:lpstr>PowerPoint Presentation</vt:lpstr>
      <vt:lpstr>Tabela Correlations</vt:lpstr>
      <vt:lpstr>Tabela Correlations</vt:lpstr>
      <vt:lpstr>Tabela Correlations</vt:lpstr>
      <vt:lpstr>PowerPoint Presentation</vt:lpstr>
      <vt:lpstr>PowerPoint Presentation</vt:lpstr>
      <vt:lpstr>PowerPoint Presentation</vt:lpstr>
      <vt:lpstr>PowerPoint Presentation</vt:lpstr>
      <vt:lpstr> Exclude cases listwise </vt:lpstr>
      <vt:lpstr>Spirmanov koeficijent korelacije</vt:lpstr>
      <vt:lpstr>Spirmanov koeficijent korelacije</vt:lpstr>
      <vt:lpstr>PowerPoint Presentation</vt:lpstr>
      <vt:lpstr>PowerPoint Presentation</vt:lpstr>
      <vt:lpstr>Kendalov tau-b koeficijent korelacije</vt:lpstr>
      <vt:lpstr>Kendalov tau-b koeficijent korelacije</vt:lpstr>
      <vt:lpstr>Kendalov tau-b koeficijent korelacije</vt:lpstr>
      <vt:lpstr>Kendalov tau-b koeficijent korelacije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Procedura za korelacionu analizu</dc:title>
  <dc:creator>Milan</dc:creator>
  <cp:lastModifiedBy>Milan</cp:lastModifiedBy>
  <cp:revision>80</cp:revision>
  <dcterms:created xsi:type="dcterms:W3CDTF">2015-04-02T10:32:16Z</dcterms:created>
  <dcterms:modified xsi:type="dcterms:W3CDTF">2015-04-06T12:46:14Z</dcterms:modified>
</cp:coreProperties>
</file>