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289" r:id="rId3"/>
    <p:sldId id="257" r:id="rId4"/>
    <p:sldId id="258" r:id="rId5"/>
    <p:sldId id="259" r:id="rId6"/>
    <p:sldId id="260" r:id="rId7"/>
    <p:sldId id="261" r:id="rId8"/>
    <p:sldId id="262" r:id="rId9"/>
    <p:sldId id="263" r:id="rId10"/>
    <p:sldId id="264" r:id="rId11"/>
    <p:sldId id="265" r:id="rId12"/>
    <p:sldId id="269" r:id="rId13"/>
    <p:sldId id="273" r:id="rId14"/>
    <p:sldId id="274" r:id="rId15"/>
    <p:sldId id="275" r:id="rId16"/>
    <p:sldId id="276" r:id="rId17"/>
    <p:sldId id="277" r:id="rId18"/>
    <p:sldId id="278" r:id="rId19"/>
    <p:sldId id="266" r:id="rId20"/>
    <p:sldId id="267" r:id="rId21"/>
    <p:sldId id="268" r:id="rId22"/>
    <p:sldId id="283" r:id="rId23"/>
    <p:sldId id="284" r:id="rId24"/>
    <p:sldId id="286" r:id="rId25"/>
    <p:sldId id="287" r:id="rId26"/>
    <p:sldId id="270" r:id="rId27"/>
    <p:sldId id="271" r:id="rId28"/>
    <p:sldId id="272" r:id="rId29"/>
    <p:sldId id="279" r:id="rId30"/>
    <p:sldId id="280" r:id="rId31"/>
    <p:sldId id="281" r:id="rId32"/>
    <p:sldId id="282"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1FA1A-8AAF-4EFA-A496-852DFD1EF748}" type="datetimeFigureOut">
              <a:rPr lang="en-US" smtClean="0"/>
              <a:pPr/>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1A5194-98AB-4621-B58A-816432586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1A5194-98AB-4621-B58A-8164325861B6}"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C0BB982-CA0F-4274-AD93-BAFF0485C7D0}" type="datetimeFigureOut">
              <a:rPr lang="en-US" smtClean="0"/>
              <a:pPr/>
              <a:t>4/6/2015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E560A1E-EA46-4BC2-A961-238E24D57E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BB982-CA0F-4274-AD93-BAFF0485C7D0}"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BB982-CA0F-4274-AD93-BAFF0485C7D0}"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BB982-CA0F-4274-AD93-BAFF0485C7D0}"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0BB982-CA0F-4274-AD93-BAFF0485C7D0}"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0BB982-CA0F-4274-AD93-BAFF0485C7D0}"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C0BB982-CA0F-4274-AD93-BAFF0485C7D0}" type="datetimeFigureOut">
              <a:rPr lang="en-US" smtClean="0"/>
              <a:pPr/>
              <a:t>4/6/2015</a:t>
            </a:fld>
            <a:endParaRPr lang="en-US"/>
          </a:p>
        </p:txBody>
      </p:sp>
      <p:sp>
        <p:nvSpPr>
          <p:cNvPr id="27" name="Slide Number Placeholder 26"/>
          <p:cNvSpPr>
            <a:spLocks noGrp="1"/>
          </p:cNvSpPr>
          <p:nvPr>
            <p:ph type="sldNum" sz="quarter" idx="11"/>
          </p:nvPr>
        </p:nvSpPr>
        <p:spPr/>
        <p:txBody>
          <a:bodyPr rtlCol="0"/>
          <a:lstStyle/>
          <a:p>
            <a:fld id="{0E560A1E-EA46-4BC2-A961-238E24D57E5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C0BB982-CA0F-4274-AD93-BAFF0485C7D0}" type="datetimeFigureOut">
              <a:rPr lang="en-US" smtClean="0"/>
              <a:pPr/>
              <a:t>4/6/2015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E560A1E-EA46-4BC2-A961-238E24D57E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BB982-CA0F-4274-AD93-BAFF0485C7D0}"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0BB982-CA0F-4274-AD93-BAFF0485C7D0}"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0BB982-CA0F-4274-AD93-BAFF0485C7D0}"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60A1E-EA46-4BC2-A961-238E24D57E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C0BB982-CA0F-4274-AD93-BAFF0485C7D0}" type="datetimeFigureOut">
              <a:rPr lang="en-US" smtClean="0"/>
              <a:pPr/>
              <a:t>4/6/2015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E560A1E-EA46-4BC2-A961-238E24D57E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76872"/>
            <a:ext cx="8229600" cy="4297664"/>
          </a:xfrm>
        </p:spPr>
        <p:txBody>
          <a:bodyPr/>
          <a:lstStyle/>
          <a:p>
            <a:pPr algn="ctr">
              <a:buNone/>
            </a:pPr>
            <a:r>
              <a:rPr lang="en-US" b="1" dirty="0" err="1" smtClean="0">
                <a:latin typeface="Times New Roman" pitchFamily="18" charset="0"/>
                <a:cs typeface="Times New Roman" pitchFamily="18" charset="0"/>
              </a:rPr>
              <a:t>Непараметарски</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тестови</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за</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зависних</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узорака</a:t>
            </a:r>
            <a:endParaRPr lang="sr-Latn-RS" b="1" dirty="0" smtClean="0">
              <a:latin typeface="Times New Roman" pitchFamily="18" charset="0"/>
              <a:cs typeface="Times New Roman" pitchFamily="18" charset="0"/>
            </a:endParaRPr>
          </a:p>
          <a:p>
            <a:pPr algn="ctr">
              <a:buNone/>
            </a:pPr>
            <a:endParaRPr lang="sr-Latn-RS" dirty="0" smtClean="0">
              <a:latin typeface="Times New Roman" pitchFamily="18" charset="0"/>
              <a:cs typeface="Times New Roman" pitchFamily="18" charset="0"/>
            </a:endParaRPr>
          </a:p>
          <a:p>
            <a:pPr algn="ctr">
              <a:buNone/>
            </a:pPr>
            <a:r>
              <a:rPr lang="sr-Cyrl-RS" dirty="0" smtClean="0">
                <a:latin typeface="Times New Roman" pitchFamily="18" charset="0"/>
                <a:cs typeface="Times New Roman" pitchFamily="18" charset="0"/>
              </a:rPr>
              <a:t>Павле Васић</a:t>
            </a:r>
          </a:p>
          <a:p>
            <a:pPr algn="ctr">
              <a:buNone/>
            </a:pPr>
            <a:endParaRPr lang="sr-Cyrl-RS" dirty="0" smtClean="0">
              <a:latin typeface="Times New Roman" pitchFamily="18" charset="0"/>
              <a:cs typeface="Times New Roman" pitchFamily="18" charset="0"/>
            </a:endParaRPr>
          </a:p>
          <a:p>
            <a:pPr algn="ctr">
              <a:buNone/>
            </a:pPr>
            <a:r>
              <a:rPr lang="sr-Cyrl-RS" dirty="0" smtClean="0">
                <a:latin typeface="Times New Roman" pitchFamily="18" charset="0"/>
                <a:cs typeface="Times New Roman" pitchFamily="18" charset="0"/>
              </a:rPr>
              <a:t>6.4.2015.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Отвориће се прозор као што је приказан на слици</a:t>
            </a:r>
          </a:p>
          <a:p>
            <a:endParaRPr lang="en-US" dirty="0"/>
          </a:p>
        </p:txBody>
      </p:sp>
      <p:pic>
        <p:nvPicPr>
          <p:cNvPr id="3074" name="Picture 2" descr="C:\Users\Pavle\Desktop\SS3 sem\friedman-test-2.png"/>
          <p:cNvPicPr>
            <a:picLocks noChangeAspect="1" noChangeArrowheads="1"/>
          </p:cNvPicPr>
          <p:nvPr/>
        </p:nvPicPr>
        <p:blipFill>
          <a:blip r:embed="rId2" cstate="print"/>
          <a:srcRect/>
          <a:stretch>
            <a:fillRect/>
          </a:stretch>
        </p:blipFill>
        <p:spPr bwMode="auto">
          <a:xfrm>
            <a:off x="2771800" y="3356992"/>
            <a:ext cx="4486275" cy="31146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r>
              <a:rPr lang="sr-Cyrl-RS" sz="2000" dirty="0" smtClean="0">
                <a:latin typeface="Times New Roman" pitchFamily="18" charset="0"/>
                <a:cs typeface="Times New Roman" pitchFamily="18" charset="0"/>
              </a:rPr>
              <a:t>    Пребацити зависне променљиве </a:t>
            </a:r>
            <a:r>
              <a:rPr lang="en-US" sz="2000" dirty="0" smtClean="0">
                <a:latin typeface="Times New Roman" pitchFamily="18" charset="0"/>
                <a:cs typeface="Times New Roman" pitchFamily="18" charset="0"/>
              </a:rPr>
              <a:t>none, classical </a:t>
            </a:r>
            <a:r>
              <a:rPr lang="sr-Cyrl-RS" sz="2000" dirty="0" smtClean="0">
                <a:latin typeface="Times New Roman" pitchFamily="18" charset="0"/>
                <a:cs typeface="Times New Roman" pitchFamily="18" charset="0"/>
              </a:rPr>
              <a:t>и</a:t>
            </a:r>
            <a:r>
              <a:rPr lang="en-US" sz="2000" dirty="0" smtClean="0">
                <a:latin typeface="Times New Roman" pitchFamily="18" charset="0"/>
                <a:cs typeface="Times New Roman" pitchFamily="18" charset="0"/>
              </a:rPr>
              <a:t> dance </a:t>
            </a:r>
            <a:r>
              <a:rPr lang="sr-Cyrl-RS" sz="2000" dirty="0" smtClean="0">
                <a:latin typeface="Times New Roman" pitchFamily="18" charset="0"/>
                <a:cs typeface="Times New Roman" pitchFamily="18" charset="0"/>
              </a:rPr>
              <a:t>у </a:t>
            </a:r>
            <a:r>
              <a:rPr lang="en-US" sz="2000" dirty="0" smtClean="0">
                <a:latin typeface="Times New Roman" pitchFamily="18" charset="0"/>
                <a:cs typeface="Times New Roman" pitchFamily="18" charset="0"/>
              </a:rPr>
              <a:t>Test Variables: box </a:t>
            </a:r>
            <a:r>
              <a:rPr lang="sr-Cyrl-RS" sz="2000" dirty="0" smtClean="0">
                <a:latin typeface="Times New Roman" pitchFamily="18" charset="0"/>
                <a:cs typeface="Times New Roman" pitchFamily="18" charset="0"/>
              </a:rPr>
              <a:t>коришћењем дугмета или</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или превлачењем променљиве у кутију</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На крају ће се добити као што је приказано на слици</a:t>
            </a:r>
            <a:endParaRPr lang="en-US" sz="2000" dirty="0">
              <a:latin typeface="Times New Roman" pitchFamily="18" charset="0"/>
              <a:cs typeface="Times New Roman" pitchFamily="18" charset="0"/>
            </a:endParaRPr>
          </a:p>
        </p:txBody>
      </p:sp>
      <p:pic>
        <p:nvPicPr>
          <p:cNvPr id="4098" name="Picture 2" descr="C:\Users\Pavle\Desktop\SS3 sem\friedman-test-3.png"/>
          <p:cNvPicPr>
            <a:picLocks noChangeAspect="1" noChangeArrowheads="1"/>
          </p:cNvPicPr>
          <p:nvPr/>
        </p:nvPicPr>
        <p:blipFill>
          <a:blip r:embed="rId2" cstate="print"/>
          <a:srcRect/>
          <a:stretch>
            <a:fillRect/>
          </a:stretch>
        </p:blipFill>
        <p:spPr bwMode="auto">
          <a:xfrm>
            <a:off x="2483768" y="3501008"/>
            <a:ext cx="4486275" cy="31146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lgn="ctr">
              <a:buNone/>
            </a:pPr>
            <a:endParaRPr lang="sr-Latn-RS"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Кликом на дугме </a:t>
            </a:r>
            <a:r>
              <a:rPr lang="en-US" sz="2000" i="1" dirty="0" smtClean="0">
                <a:latin typeface="Times New Roman" pitchFamily="18" charset="0"/>
                <a:cs typeface="Times New Roman" pitchFamily="18" charset="0"/>
              </a:rPr>
              <a:t>Statistics</a:t>
            </a:r>
            <a:r>
              <a:rPr lang="sr-Cyrl-RS" sz="2000" i="1" dirty="0" smtClean="0">
                <a:latin typeface="Times New Roman" pitchFamily="18" charset="0"/>
                <a:cs typeface="Times New Roman" pitchFamily="18" charset="0"/>
              </a:rPr>
              <a:t>...</a:t>
            </a:r>
            <a:r>
              <a:rPr lang="sr-Cyrl-RS" sz="2000" dirty="0" smtClean="0">
                <a:latin typeface="Times New Roman" pitchFamily="18" charset="0"/>
                <a:cs typeface="Times New Roman" pitchFamily="18" charset="0"/>
              </a:rPr>
              <a:t> отвара се прозор као што је приказан на слици</a:t>
            </a:r>
            <a:endParaRPr lang="sr-Cyrl-RS" sz="2000" i="1" dirty="0" smtClean="0">
              <a:latin typeface="Times New Roman" pitchFamily="18" charset="0"/>
              <a:cs typeface="Times New Roman" pitchFamily="18" charset="0"/>
            </a:endParaRPr>
          </a:p>
          <a:p>
            <a:endParaRPr lang="en-US" dirty="0"/>
          </a:p>
        </p:txBody>
      </p:sp>
      <p:pic>
        <p:nvPicPr>
          <p:cNvPr id="1026" name="Picture 2" descr="C:\Users\Pavle\Desktop\SS3 sem\friedman-test-4.png"/>
          <p:cNvPicPr>
            <a:picLocks noChangeAspect="1" noChangeArrowheads="1"/>
          </p:cNvPicPr>
          <p:nvPr/>
        </p:nvPicPr>
        <p:blipFill>
          <a:blip r:embed="rId2" cstate="print"/>
          <a:srcRect/>
          <a:stretch>
            <a:fillRect/>
          </a:stretch>
        </p:blipFill>
        <p:spPr bwMode="auto">
          <a:xfrm>
            <a:off x="3347864" y="3933056"/>
            <a:ext cx="2665896" cy="15121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endParaRPr lang="sr-Cyrl-RS"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у прозору који се отвори можемо да бирамо између дескриптивних статистика и квартила.</a:t>
            </a:r>
          </a:p>
          <a:p>
            <a:r>
              <a:rPr lang="sr-Cyrl-RS" sz="2000" dirty="0" smtClean="0">
                <a:latin typeface="Times New Roman" pitchFamily="18" charset="0"/>
                <a:cs typeface="Times New Roman" pitchFamily="18" charset="0"/>
              </a:rPr>
              <a:t>у већини случајева ће бити потребно да се селектује квартилна статистика, како су подаци у већини случајева неодговарајући за дескриптивну (у случају да радимо непараметарске тестове)</a:t>
            </a:r>
          </a:p>
          <a:p>
            <a:r>
              <a:rPr lang="sr-Cyrl-RS" sz="2000" dirty="0" smtClean="0">
                <a:latin typeface="Times New Roman" pitchFamily="18" charset="0"/>
                <a:cs typeface="Times New Roman" pitchFamily="18" charset="0"/>
              </a:rPr>
              <a:t>селектује се опција </a:t>
            </a:r>
            <a:r>
              <a:rPr lang="en-US" sz="2000" i="1" dirty="0" smtClean="0">
                <a:latin typeface="Times New Roman" pitchFamily="18" charset="0"/>
                <a:cs typeface="Times New Roman" pitchFamily="18" charset="0"/>
              </a:rPr>
              <a:t>Quartiles</a:t>
            </a:r>
            <a:r>
              <a:rPr lang="en-US" sz="2000" dirty="0" smtClean="0"/>
              <a:t> </a:t>
            </a:r>
            <a:endParaRPr lang="en-US" sz="2000" dirty="0">
              <a:latin typeface="Times New Roman" pitchFamily="18" charset="0"/>
              <a:cs typeface="Times New Roman" pitchFamily="18" charset="0"/>
            </a:endParaRPr>
          </a:p>
        </p:txBody>
      </p:sp>
      <p:pic>
        <p:nvPicPr>
          <p:cNvPr id="2050" name="Picture 2" descr="C:\Users\Pavle\Desktop\SS3 sem\friedman-test-5.png"/>
          <p:cNvPicPr>
            <a:picLocks noChangeAspect="1" noChangeArrowheads="1"/>
          </p:cNvPicPr>
          <p:nvPr/>
        </p:nvPicPr>
        <p:blipFill>
          <a:blip r:embed="rId2" cstate="print"/>
          <a:srcRect/>
          <a:stretch>
            <a:fillRect/>
          </a:stretch>
        </p:blipFill>
        <p:spPr bwMode="auto">
          <a:xfrm>
            <a:off x="3491880" y="5013176"/>
            <a:ext cx="2266950" cy="12858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endParaRPr lang="sr-Cyrl-RS" sz="2000"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Кликом на дугме </a:t>
            </a:r>
            <a:r>
              <a:rPr lang="en-US" sz="2000" i="1" dirty="0" smtClean="0">
                <a:latin typeface="Times New Roman" pitchFamily="18" charset="0"/>
                <a:cs typeface="Times New Roman" pitchFamily="18" charset="0"/>
              </a:rPr>
              <a:t>Continue</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се враћамо у стари прозор</a:t>
            </a:r>
          </a:p>
          <a:p>
            <a:pPr>
              <a:buNone/>
            </a:pPr>
            <a:endParaRPr lang="sr-Cyrl-RS" sz="2000" dirty="0" smtClean="0">
              <a:latin typeface="Times New Roman" pitchFamily="18" charset="0"/>
              <a:cs typeface="Times New Roman" pitchFamily="18" charset="0"/>
            </a:endParaRPr>
          </a:p>
          <a:p>
            <a:pPr>
              <a:buNone/>
            </a:pPr>
            <a:endParaRPr lang="sr-Cyrl-RS" dirty="0" smtClean="0"/>
          </a:p>
          <a:p>
            <a:pPr>
              <a:buNone/>
            </a:pPr>
            <a:endParaRPr lang="sr-Cyrl-RS" dirty="0" smtClean="0"/>
          </a:p>
          <a:p>
            <a:pPr>
              <a:buNone/>
            </a:pPr>
            <a:endParaRPr lang="sr-Cyrl-RS" dirty="0" smtClean="0"/>
          </a:p>
          <a:p>
            <a:pPr>
              <a:buNone/>
            </a:pPr>
            <a:endParaRPr lang="sr-Cyrl-RS" dirty="0" smtClean="0"/>
          </a:p>
          <a:p>
            <a:pPr>
              <a:buNone/>
            </a:pPr>
            <a:endParaRPr lang="sr-Cyrl-RS" dirty="0" smtClean="0"/>
          </a:p>
          <a:p>
            <a:pPr>
              <a:buNone/>
            </a:pPr>
            <a:endParaRPr lang="sr-Cyrl-RS" dirty="0" smtClean="0"/>
          </a:p>
          <a:p>
            <a:pPr>
              <a:buNone/>
            </a:pPr>
            <a:r>
              <a:rPr lang="sr-Cyrl-RS" sz="2000" dirty="0" smtClean="0">
                <a:latin typeface="Times New Roman" pitchFamily="18" charset="0"/>
                <a:cs typeface="Times New Roman" pitchFamily="18" charset="0"/>
              </a:rPr>
              <a:t>Кликом на </a:t>
            </a:r>
            <a:r>
              <a:rPr lang="sr-Cyrl-RS" sz="2000" i="1" dirty="0" smtClean="0">
                <a:latin typeface="Times New Roman" pitchFamily="18" charset="0"/>
                <a:cs typeface="Times New Roman" pitchFamily="18" charset="0"/>
              </a:rPr>
              <a:t>ОК</a:t>
            </a:r>
            <a:r>
              <a:rPr lang="sr-Cyrl-RS" sz="2000" dirty="0" smtClean="0">
                <a:latin typeface="Times New Roman" pitchFamily="18" charset="0"/>
                <a:cs typeface="Times New Roman" pitchFamily="18" charset="0"/>
              </a:rPr>
              <a:t> се покреће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a:t>
            </a:r>
            <a:endParaRPr lang="en-US" sz="2000" dirty="0">
              <a:latin typeface="Times New Roman" pitchFamily="18" charset="0"/>
              <a:cs typeface="Times New Roman" pitchFamily="18" charset="0"/>
            </a:endParaRPr>
          </a:p>
        </p:txBody>
      </p:sp>
      <p:pic>
        <p:nvPicPr>
          <p:cNvPr id="3074" name="Picture 2" descr="C:\Users\Pavle\Desktop\SS3 sem\friedman-test-6.png"/>
          <p:cNvPicPr>
            <a:picLocks noChangeAspect="1" noChangeArrowheads="1"/>
          </p:cNvPicPr>
          <p:nvPr/>
        </p:nvPicPr>
        <p:blipFill>
          <a:blip r:embed="rId2" cstate="print"/>
          <a:srcRect/>
          <a:stretch>
            <a:fillRect/>
          </a:stretch>
        </p:blipFill>
        <p:spPr bwMode="auto">
          <a:xfrm>
            <a:off x="2555777" y="2852937"/>
            <a:ext cx="4032448" cy="27995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endParaRPr lang="en-US" sz="2400" i="1" dirty="0" smtClean="0">
              <a:latin typeface="Times New Roman" pitchFamily="18" charset="0"/>
              <a:cs typeface="Times New Roman" pitchFamily="18" charset="0"/>
            </a:endParaRPr>
          </a:p>
          <a:p>
            <a:pPr>
              <a:buNone/>
            </a:pPr>
            <a:endParaRPr lang="sr-Cyrl-RS" sz="2400" i="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SPSS</a:t>
            </a:r>
            <a:r>
              <a:rPr lang="en-US" dirty="0" smtClean="0"/>
              <a:t> </a:t>
            </a:r>
            <a:r>
              <a:rPr lang="sr-Cyrl-RS" sz="2000" dirty="0" smtClean="0">
                <a:latin typeface="Times New Roman" pitchFamily="18" charset="0"/>
                <a:cs typeface="Times New Roman" pitchFamily="18" charset="0"/>
              </a:rPr>
              <a:t>ће генерисати </a:t>
            </a:r>
            <a:r>
              <a:rPr lang="sr-Cyrl-RS" sz="2000" dirty="0" smtClean="0">
                <a:latin typeface="Times New Roman" pitchFamily="18" charset="0"/>
                <a:cs typeface="Times New Roman" pitchFamily="18" charset="0"/>
              </a:rPr>
              <a:t>3 </a:t>
            </a:r>
            <a:r>
              <a:rPr lang="sr-Cyrl-RS" sz="2000" dirty="0" smtClean="0">
                <a:latin typeface="Times New Roman" pitchFamily="18" charset="0"/>
                <a:cs typeface="Times New Roman" pitchFamily="18" charset="0"/>
              </a:rPr>
              <a:t>табеле у зависности од тога шта је селектовано у прозору </a:t>
            </a:r>
            <a:r>
              <a:rPr lang="en-US" sz="2000" i="1" dirty="0" smtClean="0">
                <a:latin typeface="Times New Roman" pitchFamily="18" charset="0"/>
                <a:cs typeface="Times New Roman" pitchFamily="18" charset="0"/>
              </a:rPr>
              <a:t>Statistics</a:t>
            </a:r>
            <a:r>
              <a:rPr lang="sr-Cyrl-RS" sz="2000" i="1" dirty="0" smtClean="0">
                <a:latin typeface="Times New Roman" pitchFamily="18" charset="0"/>
                <a:cs typeface="Times New Roman" pitchFamily="18" charset="0"/>
              </a:rPr>
              <a:t>...</a:t>
            </a:r>
            <a:r>
              <a:rPr lang="sr-Cyrl-RS" sz="2000" dirty="0" smtClean="0">
                <a:latin typeface="Times New Roman" pitchFamily="18" charset="0"/>
                <a:cs typeface="Times New Roman" pitchFamily="18" charset="0"/>
              </a:rPr>
              <a:t> </a:t>
            </a:r>
          </a:p>
          <a:p>
            <a:r>
              <a:rPr lang="sr-Cyrl-RS" sz="2000" dirty="0" smtClean="0">
                <a:latin typeface="Times New Roman" pitchFamily="18" charset="0"/>
                <a:cs typeface="Times New Roman" pitchFamily="18" charset="0"/>
              </a:rPr>
              <a:t>табела </a:t>
            </a:r>
            <a:r>
              <a:rPr lang="en-US" sz="2000" i="1" dirty="0" err="1" smtClean="0">
                <a:latin typeface="Times New Roman" pitchFamily="18" charset="0"/>
                <a:cs typeface="Times New Roman" pitchFamily="18" charset="0"/>
              </a:rPr>
              <a:t>Descriptives</a:t>
            </a:r>
            <a:r>
              <a:rPr lang="en-US" sz="2000" i="1" dirty="0" smtClean="0">
                <a:latin typeface="Times New Roman" pitchFamily="18" charset="0"/>
                <a:cs typeface="Times New Roman" pitchFamily="18" charset="0"/>
              </a:rPr>
              <a:t> Statistics</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ће се креирати уколико је селектована опција </a:t>
            </a:r>
            <a:r>
              <a:rPr lang="en-US" sz="2000" i="1" dirty="0" smtClean="0">
                <a:latin typeface="Times New Roman" pitchFamily="18" charset="0"/>
                <a:cs typeface="Times New Roman" pitchFamily="18" charset="0"/>
              </a:rPr>
              <a:t>Quartiles</a:t>
            </a:r>
            <a:endParaRPr lang="en-US" sz="2000" i="1" dirty="0">
              <a:latin typeface="Times New Roman" pitchFamily="18" charset="0"/>
              <a:cs typeface="Times New Roman" pitchFamily="18" charset="0"/>
            </a:endParaRPr>
          </a:p>
        </p:txBody>
      </p:sp>
      <p:pic>
        <p:nvPicPr>
          <p:cNvPr id="4098" name="Picture 2" descr="C:\Users\Pavle\Desktop\SS3 sem\friedman-test-7.gif"/>
          <p:cNvPicPr>
            <a:picLocks noChangeAspect="1" noChangeArrowheads="1"/>
          </p:cNvPicPr>
          <p:nvPr/>
        </p:nvPicPr>
        <p:blipFill>
          <a:blip r:embed="rId2" cstate="print"/>
          <a:srcRect/>
          <a:stretch>
            <a:fillRect/>
          </a:stretch>
        </p:blipFill>
        <p:spPr bwMode="auto">
          <a:xfrm>
            <a:off x="2771800" y="4365104"/>
            <a:ext cx="3467100" cy="12001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endParaRPr lang="sr-Cyrl-RS" sz="2400"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табела </a:t>
            </a:r>
            <a:r>
              <a:rPr lang="en-US" sz="2000" i="1" dirty="0" smtClean="0">
                <a:latin typeface="Times New Roman" pitchFamily="18" charset="0"/>
                <a:cs typeface="Times New Roman" pitchFamily="18" charset="0"/>
              </a:rPr>
              <a:t>Ranks</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показује средње вредности рангова за сваку групу</a:t>
            </a:r>
            <a:endParaRPr lang="en-US" sz="2000" i="1" dirty="0" smtClean="0">
              <a:latin typeface="Times New Roman" pitchFamily="18" charset="0"/>
              <a:cs typeface="Times New Roman" pitchFamily="18" charset="0"/>
            </a:endParaRPr>
          </a:p>
          <a:p>
            <a:pPr algn="ctr">
              <a:buNone/>
            </a:pPr>
            <a:endParaRPr lang="sr-Cyrl-RS" dirty="0" smtClean="0"/>
          </a:p>
          <a:p>
            <a:pPr algn="ctr">
              <a:buNone/>
            </a:pPr>
            <a:endParaRPr lang="sr-Cyrl-RS" dirty="0" smtClean="0"/>
          </a:p>
          <a:p>
            <a:endParaRPr lang="sr-Cyrl-CS" sz="2000" i="1" dirty="0" smtClean="0">
              <a:latin typeface="Times New Roman" pitchFamily="18" charset="0"/>
              <a:cs typeface="Times New Roman" pitchFamily="18" charset="0"/>
            </a:endParaRPr>
          </a:p>
          <a:p>
            <a:pPr>
              <a:buNone/>
            </a:pPr>
            <a:endParaRPr lang="sr-Cyrl-CS" sz="2000" i="1" dirty="0" smtClean="0">
              <a:latin typeface="Times New Roman" pitchFamily="18" charset="0"/>
              <a:cs typeface="Times New Roman" pitchFamily="18" charset="0"/>
            </a:endParaRPr>
          </a:p>
          <a:p>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 пореди средње вредности рангова између повезаних група и показује колико су се групе разликовале, а укључена је управо из тог разлога</a:t>
            </a:r>
            <a:endParaRPr lang="sr-Cyrl-RS" sz="2000" dirty="0" smtClean="0">
              <a:latin typeface="Times New Roman" pitchFamily="18" charset="0"/>
              <a:cs typeface="Times New Roman" pitchFamily="18" charset="0"/>
            </a:endParaRPr>
          </a:p>
          <a:p>
            <a:endParaRPr lang="sr-Cyrl-RS" sz="2000" dirty="0" smtClean="0">
              <a:latin typeface="Times New Roman" pitchFamily="18" charset="0"/>
              <a:cs typeface="Times New Roman" pitchFamily="18" charset="0"/>
            </a:endParaRPr>
          </a:p>
        </p:txBody>
      </p:sp>
      <p:pic>
        <p:nvPicPr>
          <p:cNvPr id="5122" name="Picture 2" descr="C:\Users\Pavle\Desktop\SS3 sem\friedman-test-8.png"/>
          <p:cNvPicPr>
            <a:picLocks noChangeAspect="1" noChangeArrowheads="1"/>
          </p:cNvPicPr>
          <p:nvPr/>
        </p:nvPicPr>
        <p:blipFill>
          <a:blip r:embed="rId2" cstate="print"/>
          <a:srcRect/>
          <a:stretch>
            <a:fillRect/>
          </a:stretch>
        </p:blipFill>
        <p:spPr bwMode="auto">
          <a:xfrm>
            <a:off x="3923928" y="3284984"/>
            <a:ext cx="1438275" cy="10001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Табела </a:t>
            </a:r>
            <a:r>
              <a:rPr lang="en-US" sz="2000" i="1" dirty="0" smtClean="0">
                <a:latin typeface="Times New Roman" pitchFamily="18" charset="0"/>
                <a:cs typeface="Times New Roman" pitchFamily="18" charset="0"/>
              </a:rPr>
              <a:t>Test Statistics</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даје информације о резултатима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теста, и о томе да ли је постојала укупна статистичка разлика у значајности средњих вредности рангова повезаних група. У овом конкретном примеру се добија </a:t>
            </a:r>
            <a:endParaRPr lang="sr-Cyrl-RS" sz="2000" i="1" dirty="0" smtClean="0">
              <a:latin typeface="Times New Roman" pitchFamily="18" charset="0"/>
              <a:cs typeface="Times New Roman" pitchFamily="18" charset="0"/>
            </a:endParaRPr>
          </a:p>
          <a:p>
            <a:pPr>
              <a:buNone/>
            </a:pPr>
            <a:endParaRPr lang="en-US" dirty="0"/>
          </a:p>
        </p:txBody>
      </p:sp>
      <p:pic>
        <p:nvPicPr>
          <p:cNvPr id="6146" name="Picture 2" descr="C:\Users\Pavle\Desktop\SS3 sem\friedman-test-9.png"/>
          <p:cNvPicPr>
            <a:picLocks noChangeAspect="1" noChangeArrowheads="1"/>
          </p:cNvPicPr>
          <p:nvPr/>
        </p:nvPicPr>
        <p:blipFill>
          <a:blip r:embed="rId2" cstate="print"/>
          <a:srcRect/>
          <a:stretch>
            <a:fillRect/>
          </a:stretch>
        </p:blipFill>
        <p:spPr bwMode="auto">
          <a:xfrm>
            <a:off x="3851920" y="4437112"/>
            <a:ext cx="1728192" cy="13871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табела даје тест статистику Хи-квадрат </a:t>
            </a:r>
            <a:r>
              <a:rPr lang="en-US" sz="2000" i="1" dirty="0" smtClean="0">
                <a:latin typeface="Times New Roman" pitchFamily="18" charset="0"/>
                <a:cs typeface="Times New Roman" pitchFamily="18" charset="0"/>
              </a:rPr>
              <a:t>("Chi-square")</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степени слободе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df</a:t>
            </a:r>
            <a:r>
              <a:rPr lang="en-U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и ниво значајности </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Asymp</a:t>
            </a:r>
            <a:r>
              <a:rPr lang="en-US" sz="2000" i="1" dirty="0" smtClean="0">
                <a:latin typeface="Times New Roman" pitchFamily="18" charset="0"/>
                <a:cs typeface="Times New Roman" pitchFamily="18" charset="0"/>
              </a:rPr>
              <a:t>. Sig.")</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и све је то потребно да бисмо дошли до резултата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теста. На нашем примеру се види да постоји разлика између средњих вредности рангова повезаних група. </a:t>
            </a:r>
          </a:p>
          <a:p>
            <a:r>
              <a:rPr lang="sr-Cyrl-CS" sz="2000" dirty="0" smtClean="0">
                <a:latin typeface="Times New Roman" pitchFamily="18" charset="0"/>
                <a:cs typeface="Times New Roman" pitchFamily="18" charset="0"/>
              </a:rPr>
              <a:t>важно је напоменути да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 говори да ли постоје неке разлике, али не указује тачно које се групе разликују.</a:t>
            </a:r>
            <a:endParaRPr lang="sr-Cyrl-RS" sz="2000" i="1"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869032"/>
          </a:xfrm>
        </p:spPr>
        <p:txBody>
          <a:bodyPr>
            <a:normAutofit fontScale="90000"/>
          </a:bodyPr>
          <a:lstStyle/>
          <a:p>
            <a:r>
              <a:rPr lang="sr-Cyrl-RS" sz="3100" i="1" dirty="0" smtClean="0">
                <a:latin typeface="Times New Roman" pitchFamily="18" charset="0"/>
                <a:cs typeface="Times New Roman" pitchFamily="18" charset="0"/>
              </a:rPr>
              <a:t/>
            </a:r>
            <a:br>
              <a:rPr lang="sr-Cyrl-R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Kendall's W</a:t>
            </a:r>
            <a:r>
              <a:rPr lang="sr-Cyrl-RS" sz="3100" i="1" dirty="0" smtClean="0">
                <a:latin typeface="Times New Roman" pitchFamily="18" charset="0"/>
                <a:cs typeface="Times New Roman" pitchFamily="18" charset="0"/>
              </a:rPr>
              <a:t> </a:t>
            </a:r>
            <a:r>
              <a:rPr lang="sr-Cyrl-RS" sz="3100" dirty="0" smtClean="0">
                <a:latin typeface="Times New Roman" pitchFamily="18" charset="0"/>
                <a:cs typeface="Times New Roman" pitchFamily="18" charset="0"/>
              </a:rPr>
              <a:t>тест</a:t>
            </a:r>
            <a:r>
              <a:rPr lang="en-US" dirty="0" smtClean="0"/>
              <a:t/>
            </a:r>
            <a:br>
              <a:rPr lang="en-US" dirty="0" smtClean="0"/>
            </a:br>
            <a:endParaRPr lang="en-US" dirty="0"/>
          </a:p>
        </p:txBody>
      </p:sp>
      <p:sp>
        <p:nvSpPr>
          <p:cNvPr id="3" name="Content Placeholder 2"/>
          <p:cNvSpPr>
            <a:spLocks noGrp="1"/>
          </p:cNvSpPr>
          <p:nvPr>
            <p:ph idx="1"/>
          </p:nvPr>
        </p:nvSpPr>
        <p:spPr>
          <a:xfrm>
            <a:off x="457200" y="2852936"/>
            <a:ext cx="8229600" cy="3721600"/>
          </a:xfrm>
        </p:spPr>
        <p:txBody>
          <a:bodyPr/>
          <a:lstStyle/>
          <a:p>
            <a:pPr>
              <a:buNone/>
            </a:pPr>
            <a:r>
              <a:rPr lang="sr-Cyrl-RS"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Kendall's W</a:t>
            </a:r>
            <a:r>
              <a:rPr lang="sr-Cyrl-RS" sz="2000" dirty="0" smtClean="0">
                <a:latin typeface="Times New Roman" pitchFamily="18" charset="0"/>
                <a:cs typeface="Times New Roman" pitchFamily="18" charset="0"/>
              </a:rPr>
              <a:t> тест</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познат</a:t>
            </a:r>
            <a:r>
              <a:rPr lang="en-US" sz="2000" dirty="0" smtClean="0">
                <a:latin typeface="Times New Roman" pitchFamily="18" charset="0"/>
                <a:cs typeface="Times New Roman" pitchFamily="18" charset="0"/>
              </a:rPr>
              <a:t> и </a:t>
            </a:r>
            <a:r>
              <a:rPr lang="en-US" sz="2000" dirty="0" err="1" smtClean="0">
                <a:latin typeface="Times New Roman" pitchFamily="18" charset="0"/>
                <a:cs typeface="Times New Roman" pitchFamily="18" charset="0"/>
              </a:rPr>
              <a:t>као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Кендалови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коефицијенти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слагања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непараметарска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статистика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нормализација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статистика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Фридмановог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теста</a:t>
            </a:r>
            <a:r>
              <a:rPr lang="en-US" sz="2000" dirty="0" smtClean="0">
                <a:latin typeface="Times New Roman" pitchFamily="18" charset="0"/>
                <a:cs typeface="Times New Roman" pitchFamily="18" charset="0"/>
              </a:rPr>
              <a:t>, и </a:t>
            </a:r>
            <a:r>
              <a:rPr lang="en-US" sz="2000" dirty="0" err="1" smtClean="0">
                <a:latin typeface="Times New Roman" pitchFamily="18" charset="0"/>
                <a:cs typeface="Times New Roman" pitchFamily="18" charset="0"/>
              </a:rPr>
              <a:t>користи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за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оцењивање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договора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између</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оцењивача</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Kendall's W</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узима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вредности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од</a:t>
            </a:r>
            <a:r>
              <a:rPr lang="en-US" sz="2000" dirty="0" smtClean="0">
                <a:latin typeface="Times New Roman" pitchFamily="18" charset="0"/>
                <a:cs typeface="Times New Roman" pitchFamily="18" charset="0"/>
              </a:rPr>
              <a:t> 0 (</a:t>
            </a:r>
            <a:r>
              <a:rPr lang="en-US" sz="2000" dirty="0" err="1" smtClean="0">
                <a:latin typeface="Times New Roman" pitchFamily="18" charset="0"/>
                <a:cs typeface="Times New Roman" pitchFamily="18" charset="0"/>
              </a:rPr>
              <a:t>нема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слагања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до</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потпуно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слагање</a:t>
            </a:r>
            <a:r>
              <a:rPr lang="en-US" sz="2000" dirty="0" smtClean="0">
                <a:latin typeface="Times New Roman" pitchFamily="18" charset="0"/>
                <a:cs typeface="Times New Roman" pitchFamily="18" charset="0"/>
              </a:rPr>
              <a:t>)</a:t>
            </a:r>
            <a:r>
              <a:rPr lang="sr-Cyrl-R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CS" sz="2000" dirty="0" smtClean="0">
                <a:latin typeface="Times New Roman" pitchFamily="18" charset="0"/>
                <a:cs typeface="Times New Roman" pitchFamily="18" charset="0"/>
              </a:rPr>
              <a:t>непарамет</a:t>
            </a:r>
            <a:r>
              <a:rPr lang="sr-Cyrl-RS" sz="2000" dirty="0" smtClean="0">
                <a:latin typeface="Times New Roman" pitchFamily="18" charset="0"/>
                <a:cs typeface="Times New Roman" pitchFamily="18" charset="0"/>
              </a:rPr>
              <a:t>арске</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методе </a:t>
            </a:r>
            <a:r>
              <a:rPr lang="sr-Cyrl-RS" sz="2000" dirty="0" smtClean="0">
                <a:latin typeface="Times New Roman" pitchFamily="18" charset="0"/>
                <a:cs typeface="Times New Roman" pitchFamily="18" charset="0"/>
              </a:rPr>
              <a:t>су</a:t>
            </a:r>
            <a:r>
              <a:rPr lang="sr-Latn-CS" sz="2000" dirty="0" smtClean="0">
                <a:latin typeface="Times New Roman" pitchFamily="18" charset="0"/>
                <a:cs typeface="Times New Roman" pitchFamily="18" charset="0"/>
              </a:rPr>
              <a:t> развијен</a:t>
            </a:r>
            <a:r>
              <a:rPr lang="sr-Cyrl-RS" sz="2000" dirty="0" smtClean="0">
                <a:latin typeface="Times New Roman" pitchFamily="18" charset="0"/>
                <a:cs typeface="Times New Roman" pitchFamily="18" charset="0"/>
              </a:rPr>
              <a:t>е</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да се </a:t>
            </a:r>
            <a:r>
              <a:rPr lang="sr-Latn-CS" sz="2000" dirty="0" smtClean="0">
                <a:latin typeface="Times New Roman" pitchFamily="18" charset="0"/>
                <a:cs typeface="Times New Roman" pitchFamily="18" charset="0"/>
              </a:rPr>
              <a:t>корист</a:t>
            </a:r>
            <a:r>
              <a:rPr lang="sr-Cyrl-RS" sz="2000" dirty="0" smtClean="0">
                <a:latin typeface="Times New Roman" pitchFamily="18" charset="0"/>
                <a:cs typeface="Times New Roman" pitchFamily="18" charset="0"/>
              </a:rPr>
              <a:t>е</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у случајевима када истраживач </a:t>
            </a:r>
            <a:r>
              <a:rPr lang="sr-Cyrl-RS" sz="2000" dirty="0" smtClean="0">
                <a:latin typeface="Times New Roman" pitchFamily="18" charset="0"/>
                <a:cs typeface="Times New Roman" pitchFamily="18" charset="0"/>
              </a:rPr>
              <a:t>не </a:t>
            </a:r>
            <a:r>
              <a:rPr lang="sr-Latn-CS" sz="2000" dirty="0" smtClean="0">
                <a:latin typeface="Times New Roman" pitchFamily="18" charset="0"/>
                <a:cs typeface="Times New Roman" pitchFamily="18" charset="0"/>
              </a:rPr>
              <a:t>зна </a:t>
            </a:r>
            <a:r>
              <a:rPr lang="sr-Latn-CS" sz="2000" dirty="0" smtClean="0">
                <a:latin typeface="Times New Roman" pitchFamily="18" charset="0"/>
                <a:cs typeface="Times New Roman" pitchFamily="18" charset="0"/>
              </a:rPr>
              <a:t>ништа о параметрима </a:t>
            </a:r>
            <a:r>
              <a:rPr lang="sr-Cyrl-RS" sz="2000" dirty="0" smtClean="0">
                <a:latin typeface="Times New Roman" pitchFamily="18" charset="0"/>
                <a:cs typeface="Times New Roman" pitchFamily="18" charset="0"/>
              </a:rPr>
              <a:t>обележја</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у популацији (отуда име непараметарски</a:t>
            </a:r>
            <a:r>
              <a:rPr lang="sr-Latn-CS" sz="2000" dirty="0" smtClean="0">
                <a:latin typeface="Times New Roman" pitchFamily="18" charset="0"/>
                <a:cs typeface="Times New Roman" pitchFamily="18" charset="0"/>
              </a:rPr>
              <a:t>)</a:t>
            </a:r>
            <a:r>
              <a:rPr lang="sr-Cyrl-RS" sz="2000" dirty="0" smtClean="0">
                <a:latin typeface="Times New Roman" pitchFamily="18" charset="0"/>
                <a:cs typeface="Times New Roman" pitchFamily="18" charset="0"/>
              </a:rPr>
              <a:t>.</a:t>
            </a:r>
          </a:p>
          <a:p>
            <a:r>
              <a:rPr lang="sr-Latn-CS" sz="2000" dirty="0" smtClean="0">
                <a:latin typeface="Times New Roman" pitchFamily="18" charset="0"/>
                <a:cs typeface="Times New Roman" pitchFamily="18" charset="0"/>
              </a:rPr>
              <a:t>непараметријск</a:t>
            </a:r>
            <a:r>
              <a:rPr lang="sr-Cyrl-RS" sz="2000" dirty="0" smtClean="0">
                <a:latin typeface="Times New Roman" pitchFamily="18" charset="0"/>
                <a:cs typeface="Times New Roman" pitchFamily="18" charset="0"/>
              </a:rPr>
              <a:t>е</a:t>
            </a:r>
            <a:r>
              <a:rPr lang="sr-Latn-CS" sz="2000" dirty="0" smtClean="0">
                <a:latin typeface="Times New Roman" pitchFamily="18" charset="0"/>
                <a:cs typeface="Times New Roman" pitchFamily="18" charset="0"/>
              </a:rPr>
              <a:t> методе</a:t>
            </a:r>
            <a:r>
              <a:rPr lang="sr-Cyrl-RS" sz="2000" dirty="0" smtClean="0">
                <a:latin typeface="Times New Roman" pitchFamily="18" charset="0"/>
                <a:cs typeface="Times New Roman" pitchFamily="18" charset="0"/>
              </a:rPr>
              <a:t> се</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не ослањају на процене </a:t>
            </a:r>
            <a:r>
              <a:rPr lang="sr-Latn-CS" sz="2000" dirty="0" smtClean="0">
                <a:latin typeface="Times New Roman" pitchFamily="18" charset="0"/>
                <a:cs typeface="Times New Roman" pitchFamily="18" charset="0"/>
              </a:rPr>
              <a:t>параметара </a:t>
            </a:r>
            <a:r>
              <a:rPr lang="sr-Latn-CS" sz="2000" dirty="0" smtClean="0">
                <a:latin typeface="Times New Roman" pitchFamily="18" charset="0"/>
                <a:cs typeface="Times New Roman" pitchFamily="18" charset="0"/>
              </a:rPr>
              <a:t>(као што су </a:t>
            </a:r>
            <a:r>
              <a:rPr lang="sr-Latn-CS" sz="2000" dirty="0" smtClean="0">
                <a:latin typeface="Times New Roman" pitchFamily="18" charset="0"/>
                <a:cs typeface="Times New Roman" pitchFamily="18" charset="0"/>
              </a:rPr>
              <a:t>средњ</a:t>
            </a:r>
            <a:r>
              <a:rPr lang="sr-Cyrl-RS" sz="2000" dirty="0" smtClean="0">
                <a:latin typeface="Times New Roman" pitchFamily="18" charset="0"/>
                <a:cs typeface="Times New Roman" pitchFamily="18" charset="0"/>
              </a:rPr>
              <a:t>а вредност</a:t>
            </a:r>
            <a:r>
              <a:rPr lang="sr-Latn-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или </a:t>
            </a:r>
            <a:r>
              <a:rPr lang="sr-Latn-CS" sz="2000" dirty="0" smtClean="0">
                <a:latin typeface="Times New Roman" pitchFamily="18" charset="0"/>
                <a:cs typeface="Times New Roman" pitchFamily="18" charset="0"/>
              </a:rPr>
              <a:t>стандардн</a:t>
            </a:r>
            <a:r>
              <a:rPr lang="sr-Cyrl-RS" sz="2000" dirty="0" smtClean="0">
                <a:latin typeface="Times New Roman" pitchFamily="18" charset="0"/>
                <a:cs typeface="Times New Roman" pitchFamily="18" charset="0"/>
              </a:rPr>
              <a:t>а</a:t>
            </a:r>
            <a:r>
              <a:rPr lang="sr-Latn-CS" sz="2000" dirty="0" smtClean="0">
                <a:latin typeface="Times New Roman" pitchFamily="18" charset="0"/>
                <a:cs typeface="Times New Roman" pitchFamily="18" charset="0"/>
              </a:rPr>
              <a:t> девијациј</a:t>
            </a:r>
            <a:r>
              <a:rPr lang="sr-Cyrl-RS" sz="2000" dirty="0" smtClean="0">
                <a:latin typeface="Times New Roman" pitchFamily="18" charset="0"/>
                <a:cs typeface="Times New Roman" pitchFamily="18" charset="0"/>
              </a:rPr>
              <a:t>а</a:t>
            </a:r>
            <a:r>
              <a:rPr lang="sr-Latn-C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 које </a:t>
            </a:r>
            <a:r>
              <a:rPr lang="sr-Latn-CS" sz="2000" dirty="0" smtClean="0">
                <a:latin typeface="Times New Roman" pitchFamily="18" charset="0"/>
                <a:cs typeface="Times New Roman" pitchFamily="18" charset="0"/>
              </a:rPr>
              <a:t>описују </a:t>
            </a:r>
            <a:r>
              <a:rPr lang="sr-Latn-CS" sz="2000" dirty="0" smtClean="0">
                <a:latin typeface="Times New Roman" pitchFamily="18" charset="0"/>
                <a:cs typeface="Times New Roman" pitchFamily="18" charset="0"/>
              </a:rPr>
              <a:t>расподелу </a:t>
            </a:r>
            <a:r>
              <a:rPr lang="sr-Cyrl-RS" sz="2000" dirty="0" smtClean="0">
                <a:latin typeface="Times New Roman" pitchFamily="18" charset="0"/>
                <a:cs typeface="Times New Roman" pitchFamily="18" charset="0"/>
              </a:rPr>
              <a:t>обележја.</a:t>
            </a:r>
          </a:p>
          <a:p>
            <a:r>
              <a:rPr lang="sr-Cyrl-RS" sz="2000" dirty="0" smtClean="0">
                <a:latin typeface="Times New Roman" pitchFamily="18" charset="0"/>
                <a:cs typeface="Times New Roman" pitchFamily="18" charset="0"/>
              </a:rPr>
              <a:t>караткеришу се тиме да расподела тест статистике која се у њима користи не зависи од расподеле и параметра посматраног обележја</a:t>
            </a:r>
          </a:p>
          <a:p>
            <a:r>
              <a:rPr lang="sr-Cyrl-RS" sz="2000" dirty="0" smtClean="0">
                <a:latin typeface="Times New Roman" pitchFamily="18" charset="0"/>
                <a:cs typeface="Times New Roman" pitchFamily="18" charset="0"/>
              </a:rPr>
              <a:t>х</a:t>
            </a:r>
            <a:r>
              <a:rPr lang="sr-Cyrl-RS" sz="2000" dirty="0" smtClean="0">
                <a:latin typeface="Times New Roman" pitchFamily="18" charset="0"/>
                <a:cs typeface="Times New Roman" pitchFamily="18" charset="0"/>
              </a:rPr>
              <a:t>ипотезе које се тестирају непараметарским тестовима односе се на врсту расподеле обележја популације (тестира се сагласност узорка са претпостављеном расподелом), могу да се односе на случајност узорка, зависност два обележја итд.</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Непараметарски тестови за к зависних узорака</a:t>
            </a:r>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Тест статистика</a:t>
            </a:r>
          </a:p>
          <a:p>
            <a:pPr>
              <a:buNone/>
            </a:pPr>
            <a:r>
              <a:rPr lang="sr-Cyrl-RS" dirty="0" smtClean="0"/>
              <a:t>  </a:t>
            </a:r>
            <a:r>
              <a:rPr lang="en-US" sz="2000" dirty="0" err="1" smtClean="0">
                <a:latin typeface="Times New Roman" pitchFamily="18" charset="0"/>
                <a:cs typeface="Times New Roman" pitchFamily="18" charset="0"/>
              </a:rPr>
              <a:t>Као</a:t>
            </a:r>
            <a:r>
              <a:rPr lang="en-US" sz="2000" dirty="0" smtClean="0">
                <a:latin typeface="Times New Roman" pitchFamily="18" charset="0"/>
                <a:cs typeface="Times New Roman" pitchFamily="18" charset="0"/>
              </a:rPr>
              <a:t> и у </a:t>
            </a:r>
            <a:r>
              <a:rPr lang="en-US" sz="2000" dirty="0" err="1" smtClean="0">
                <a:latin typeface="Times New Roman" pitchFamily="18" charset="0"/>
                <a:cs typeface="Times New Roman" pitchFamily="18" charset="0"/>
              </a:rPr>
              <a:t>претходном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тесту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нека</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t>
            </a:r>
            <a:r>
              <a:rPr lang="en-US" sz="2000" i="1" baseline="-25000" dirty="0" err="1" smtClean="0">
                <a:latin typeface="Times New Roman" pitchFamily="18" charset="0"/>
                <a:cs typeface="Times New Roman" pitchFamily="18" charset="0"/>
              </a:rPr>
              <a:t>i,j</a:t>
            </a:r>
            <a:r>
              <a:rPr lang="en-US" sz="2000" i="1" baseline="-25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представљају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рангове</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4" name="Picture 3" descr="R_i=\sum_{j=1}^m r_{i,j} ,"/>
          <p:cNvPicPr/>
          <p:nvPr/>
        </p:nvPicPr>
        <p:blipFill>
          <a:blip r:embed="rId2" cstate="print"/>
          <a:srcRect/>
          <a:stretch>
            <a:fillRect/>
          </a:stretch>
        </p:blipFill>
        <p:spPr bwMode="auto">
          <a:xfrm>
            <a:off x="3563888" y="3356992"/>
            <a:ext cx="1512168" cy="720080"/>
          </a:xfrm>
          <a:prstGeom prst="rect">
            <a:avLst/>
          </a:prstGeom>
          <a:noFill/>
          <a:ln w="9525">
            <a:noFill/>
            <a:miter lim="800000"/>
            <a:headEnd/>
            <a:tailEnd/>
          </a:ln>
        </p:spPr>
      </p:pic>
      <p:pic>
        <p:nvPicPr>
          <p:cNvPr id="5" name="Picture 4" descr="\bar R= \frac{1}{n} \sum_{i=1}^n R_i."/>
          <p:cNvPicPr/>
          <p:nvPr/>
        </p:nvPicPr>
        <p:blipFill>
          <a:blip r:embed="rId3" cstate="print"/>
          <a:srcRect/>
          <a:stretch>
            <a:fillRect/>
          </a:stretch>
        </p:blipFill>
        <p:spPr bwMode="auto">
          <a:xfrm>
            <a:off x="3635896" y="4221088"/>
            <a:ext cx="1512168" cy="792088"/>
          </a:xfrm>
          <a:prstGeom prst="rect">
            <a:avLst/>
          </a:prstGeom>
          <a:noFill/>
          <a:ln w="9525">
            <a:noFill/>
            <a:miter lim="800000"/>
            <a:headEnd/>
            <a:tailEnd/>
          </a:ln>
        </p:spPr>
      </p:pic>
      <p:pic>
        <p:nvPicPr>
          <p:cNvPr id="6" name="Picture 5" descr="S=\sum_{i=1}^n (R_i- \bar R)^2 ,"/>
          <p:cNvPicPr/>
          <p:nvPr/>
        </p:nvPicPr>
        <p:blipFill>
          <a:blip r:embed="rId4" cstate="print"/>
          <a:srcRect/>
          <a:stretch>
            <a:fillRect/>
          </a:stretch>
        </p:blipFill>
        <p:spPr bwMode="auto">
          <a:xfrm>
            <a:off x="3707904" y="5085184"/>
            <a:ext cx="1728192"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Тест статистика</a:t>
            </a:r>
          </a:p>
          <a:p>
            <a:pPr algn="ctr">
              <a:buNone/>
            </a:pPr>
            <a:endParaRPr lang="sr-Cyrl-RS" sz="2400" i="1" dirty="0" smtClean="0">
              <a:latin typeface="Times New Roman" pitchFamily="18" charset="0"/>
              <a:cs typeface="Times New Roman" pitchFamily="18" charset="0"/>
            </a:endParaRPr>
          </a:p>
          <a:p>
            <a:pPr>
              <a:buNone/>
            </a:pPr>
            <a:r>
              <a:rPr lang="sr-Cyrl-RS" sz="2000" dirty="0" smtClean="0"/>
              <a:t>   </a:t>
            </a:r>
            <a:r>
              <a:rPr lang="en-US" sz="2000" dirty="0" smtClean="0"/>
              <a:t>Kendall's </a:t>
            </a:r>
            <a:r>
              <a:rPr lang="en-US" sz="2000" i="1" dirty="0" smtClean="0"/>
              <a:t>W</a:t>
            </a:r>
            <a:r>
              <a:rPr lang="en-US" sz="2000" dirty="0" smtClean="0"/>
              <a:t> </a:t>
            </a:r>
            <a:r>
              <a:rPr lang="sr-Cyrl-RS" sz="2000" dirty="0" smtClean="0"/>
              <a:t>тест статистика на крају је дата са</a:t>
            </a:r>
          </a:p>
          <a:p>
            <a:pPr>
              <a:buNone/>
            </a:pPr>
            <a:endParaRPr lang="sr-Cyrl-RS" sz="2000" i="1" dirty="0" smtClean="0">
              <a:latin typeface="Times New Roman" pitchFamily="18" charset="0"/>
              <a:cs typeface="Times New Roman" pitchFamily="18" charset="0"/>
            </a:endParaRPr>
          </a:p>
          <a:p>
            <a:pPr>
              <a:buNone/>
            </a:pPr>
            <a:endParaRPr lang="sr-Cyrl-RS" i="1" dirty="0" smtClean="0">
              <a:latin typeface="Times New Roman" pitchFamily="18" charset="0"/>
              <a:cs typeface="Times New Roman" pitchFamily="18" charset="0"/>
            </a:endParaRPr>
          </a:p>
          <a:p>
            <a:endParaRPr lang="en-US" dirty="0"/>
          </a:p>
        </p:txBody>
      </p:sp>
      <p:pic>
        <p:nvPicPr>
          <p:cNvPr id="4" name="Picture 3" descr="W=\frac{12 S}{m^2(n^3-n)}."/>
          <p:cNvPicPr/>
          <p:nvPr/>
        </p:nvPicPr>
        <p:blipFill>
          <a:blip r:embed="rId2" cstate="print"/>
          <a:srcRect/>
          <a:stretch>
            <a:fillRect/>
          </a:stretch>
        </p:blipFill>
        <p:spPr bwMode="auto">
          <a:xfrm>
            <a:off x="3851920" y="3717032"/>
            <a:ext cx="187220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p>
          <a:p>
            <a:pPr>
              <a:buNone/>
            </a:pPr>
            <a:r>
              <a:rPr lang="sr-Cyrl-RS" sz="2000" dirty="0" smtClean="0">
                <a:latin typeface="Times New Roman" pitchFamily="18" charset="0"/>
                <a:cs typeface="Times New Roman" pitchFamily="18" charset="0"/>
              </a:rPr>
              <a:t>    Седам судија рангирају истих осам филмова са резултатима који су приказани доле на слици</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latin typeface="Times New Roman" pitchFamily="18" charset="0"/>
              <a:cs typeface="Times New Roman" pitchFamily="18" charset="0"/>
            </a:endParaRPr>
          </a:p>
        </p:txBody>
      </p:sp>
      <p:pic>
        <p:nvPicPr>
          <p:cNvPr id="11266" name="Picture 2" descr="C:\Users\Pavle\Desktop\SS3 sem\Untitled1.png"/>
          <p:cNvPicPr>
            <a:picLocks noChangeAspect="1" noChangeArrowheads="1"/>
          </p:cNvPicPr>
          <p:nvPr/>
        </p:nvPicPr>
        <p:blipFill>
          <a:blip r:embed="rId2" cstate="print"/>
          <a:srcRect/>
          <a:stretch>
            <a:fillRect/>
          </a:stretch>
        </p:blipFill>
        <p:spPr bwMode="auto">
          <a:xfrm>
            <a:off x="755576" y="3501008"/>
            <a:ext cx="7840663" cy="17145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покретање теста се одвија на исти начин као код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a:t>
            </a:r>
            <a:r>
              <a:rPr lang="sr-Cyrl-RS" sz="2000" dirty="0" smtClean="0">
                <a:latin typeface="Times New Roman" pitchFamily="18" charset="0"/>
                <a:cs typeface="Times New Roman" pitchFamily="18" charset="0"/>
              </a:rPr>
              <a:t>а</a:t>
            </a:r>
          </a:p>
          <a:p>
            <a:r>
              <a:rPr lang="en-US" sz="2000"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nalyze</a:t>
            </a:r>
            <a:r>
              <a:rPr lang="sr-Cyrl-RS" sz="2000" dirty="0" smtClean="0">
                <a:latin typeface="Times New Roman" pitchFamily="18" charset="0"/>
                <a:cs typeface="Times New Roman" pitchFamily="18" charset="0"/>
              </a:rPr>
              <a:t>-&gt;</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onparametric Tests</a:t>
            </a:r>
            <a:r>
              <a:rPr lang="sr-Cyrl-RS" sz="2000" dirty="0" smtClean="0">
                <a:latin typeface="Times New Roman" pitchFamily="18" charset="0"/>
                <a:cs typeface="Times New Roman" pitchFamily="18" charset="0"/>
              </a:rPr>
              <a:t>-&gt;</a:t>
            </a:r>
            <a:r>
              <a:rPr lang="en-US" sz="2000" i="1" dirty="0"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egacy Dialogs</a:t>
            </a:r>
            <a:r>
              <a:rPr lang="sr-Cyrl-RS" sz="2000" dirty="0" smtClean="0">
                <a:latin typeface="Times New Roman" pitchFamily="18" charset="0"/>
                <a:cs typeface="Times New Roman" pitchFamily="18" charset="0"/>
              </a:rPr>
              <a:t>-&gt;</a:t>
            </a:r>
            <a:r>
              <a:rPr lang="en-US" sz="2000" dirty="0" smtClean="0">
                <a:latin typeface="Times New Roman" pitchFamily="18" charset="0"/>
                <a:cs typeface="Times New Roman" pitchFamily="18" charset="0"/>
              </a:rPr>
              <a:t>K Related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amples...</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померамо променљиве под </a:t>
            </a:r>
            <a:r>
              <a:rPr lang="en-US" sz="2000"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est Variables,</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селектујемо </a:t>
            </a:r>
            <a:r>
              <a:rPr lang="en-US" sz="2000" i="1" dirty="0" smtClean="0">
                <a:latin typeface="Times New Roman" pitchFamily="18" charset="0"/>
                <a:cs typeface="Times New Roman" pitchFamily="18" charset="0"/>
              </a:rPr>
              <a:t>Quartiles</a:t>
            </a:r>
            <a:r>
              <a:rPr lang="sr-Cyrl-RS" sz="2000" dirty="0" smtClean="0">
                <a:latin typeface="Times New Roman" pitchFamily="18" charset="0"/>
                <a:cs typeface="Times New Roman" pitchFamily="18" charset="0"/>
              </a:rPr>
              <a:t> код </a:t>
            </a:r>
            <a:r>
              <a:rPr lang="en-US" sz="2000" i="1" dirty="0" smtClean="0">
                <a:latin typeface="Times New Roman" pitchFamily="18" charset="0"/>
                <a:cs typeface="Times New Roman" pitchFamily="18" charset="0"/>
              </a:rPr>
              <a:t>Statistics</a:t>
            </a:r>
            <a:r>
              <a:rPr lang="en-US" sz="2000" dirty="0" smtClean="0">
                <a:latin typeface="Times New Roman" pitchFamily="18" charset="0"/>
                <a:cs typeface="Times New Roman" pitchFamily="18" charset="0"/>
              </a:rPr>
              <a:t> </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селектујемо </a:t>
            </a:r>
            <a:r>
              <a:rPr lang="en-US" sz="2000" i="1" dirty="0" smtClean="0">
                <a:latin typeface="Times New Roman" pitchFamily="18" charset="0"/>
                <a:cs typeface="Times New Roman" pitchFamily="18" charset="0"/>
              </a:rPr>
              <a:t>Kendall's W</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код </a:t>
            </a:r>
            <a:r>
              <a:rPr lang="en-US" sz="2000" i="1" dirty="0" smtClean="0">
                <a:latin typeface="Times New Roman" pitchFamily="18" charset="0"/>
                <a:cs typeface="Times New Roman" pitchFamily="18" charset="0"/>
              </a:rPr>
              <a:t>Test Type </a:t>
            </a:r>
            <a:r>
              <a:rPr lang="sr-Cyrl-RS" sz="2000" dirty="0" smtClean="0">
                <a:latin typeface="Times New Roman" pitchFamily="18" charset="0"/>
                <a:cs typeface="Times New Roman" pitchFamily="18" charset="0"/>
              </a:rPr>
              <a:t>и покренемо са </a:t>
            </a:r>
            <a:r>
              <a:rPr lang="sr-Cyrl-RS" sz="2000" i="1" dirty="0" smtClean="0">
                <a:latin typeface="Times New Roman" pitchFamily="18" charset="0"/>
                <a:cs typeface="Times New Roman" pitchFamily="18" charset="0"/>
              </a:rPr>
              <a:t>ОК</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Опет слично као и код првог теста добијамо 3 табеле где прва представља квартиле, друга средње вредности рангова а трећа основне статистике потребне за резултат </a:t>
            </a:r>
            <a:r>
              <a:rPr lang="en-US" sz="2000" i="1" dirty="0" smtClean="0">
                <a:latin typeface="Times New Roman" pitchFamily="18" charset="0"/>
                <a:cs typeface="Times New Roman" pitchFamily="18" charset="0"/>
              </a:rPr>
              <a:t>Kendall's W</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теста</a:t>
            </a:r>
          </a:p>
          <a:p>
            <a:pPr>
              <a:buNone/>
            </a:pPr>
            <a:endParaRPr lang="en-US" sz="2400" dirty="0">
              <a:latin typeface="Times New Roman" pitchFamily="18" charset="0"/>
              <a:cs typeface="Times New Roman" pitchFamily="18" charset="0"/>
            </a:endParaRPr>
          </a:p>
        </p:txBody>
      </p:sp>
      <p:pic>
        <p:nvPicPr>
          <p:cNvPr id="12291" name="Picture 3" descr="C:\Users\Pavle\Desktop\SS3 sem\Untitled3.png"/>
          <p:cNvPicPr>
            <a:picLocks noChangeAspect="1" noChangeArrowheads="1"/>
          </p:cNvPicPr>
          <p:nvPr/>
        </p:nvPicPr>
        <p:blipFill>
          <a:blip r:embed="rId2" cstate="print"/>
          <a:srcRect/>
          <a:stretch>
            <a:fillRect/>
          </a:stretch>
        </p:blipFill>
        <p:spPr bwMode="auto">
          <a:xfrm>
            <a:off x="755576" y="3861048"/>
            <a:ext cx="3486150" cy="2152650"/>
          </a:xfrm>
          <a:prstGeom prst="rect">
            <a:avLst/>
          </a:prstGeom>
          <a:noFill/>
        </p:spPr>
      </p:pic>
      <p:pic>
        <p:nvPicPr>
          <p:cNvPr id="12292" name="Picture 4" descr="C:\Users\Pavle\Desktop\SS3 sem\Untitled4.png"/>
          <p:cNvPicPr>
            <a:picLocks noChangeAspect="1" noChangeArrowheads="1"/>
          </p:cNvPicPr>
          <p:nvPr/>
        </p:nvPicPr>
        <p:blipFill>
          <a:blip r:embed="rId3" cstate="print"/>
          <a:srcRect/>
          <a:stretch>
            <a:fillRect/>
          </a:stretch>
        </p:blipFill>
        <p:spPr bwMode="auto">
          <a:xfrm>
            <a:off x="4644008" y="3861048"/>
            <a:ext cx="1276350" cy="2009775"/>
          </a:xfrm>
          <a:prstGeom prst="rect">
            <a:avLst/>
          </a:prstGeom>
          <a:noFill/>
        </p:spPr>
      </p:pic>
      <p:pic>
        <p:nvPicPr>
          <p:cNvPr id="12293" name="Picture 5" descr="C:\Users\Pavle\Desktop\SS3 sem\Untitled5.png"/>
          <p:cNvPicPr>
            <a:picLocks noChangeAspect="1" noChangeArrowheads="1"/>
          </p:cNvPicPr>
          <p:nvPr/>
        </p:nvPicPr>
        <p:blipFill>
          <a:blip r:embed="rId4" cstate="print"/>
          <a:srcRect/>
          <a:stretch>
            <a:fillRect/>
          </a:stretch>
        </p:blipFill>
        <p:spPr bwMode="auto">
          <a:xfrm>
            <a:off x="6300192" y="3933056"/>
            <a:ext cx="1590675" cy="17240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i="1" dirty="0" smtClean="0">
                <a:latin typeface="Times New Roman" pitchFamily="18" charset="0"/>
                <a:cs typeface="Times New Roman" pitchFamily="18" charset="0"/>
              </a:rPr>
              <a:t>Kendall's W</a:t>
            </a:r>
            <a:r>
              <a:rPr lang="sr-Cyrl-RS" sz="2800" i="1" dirty="0" smtClean="0">
                <a:latin typeface="Times New Roman" pitchFamily="18" charset="0"/>
                <a:cs typeface="Times New Roman" pitchFamily="18" charset="0"/>
              </a:rPr>
              <a:t> </a:t>
            </a:r>
            <a:r>
              <a:rPr lang="sr-Cyrl-RS" sz="2800" dirty="0" smtClean="0">
                <a:latin typeface="Times New Roman" pitchFamily="18" charset="0"/>
                <a:cs typeface="Times New Roman" pitchFamily="18" charset="0"/>
              </a:rPr>
              <a:t>тест</a:t>
            </a:r>
            <a:endParaRPr lang="en-US" sz="28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из табеле видимо да је вредност </a:t>
            </a:r>
            <a:r>
              <a:rPr lang="sr-Latn-RS" sz="2000" dirty="0" smtClean="0">
                <a:latin typeface="Times New Roman" pitchFamily="18" charset="0"/>
                <a:cs typeface="Times New Roman" pitchFamily="18" charset="0"/>
              </a:rPr>
              <a:t>W = ,646</a:t>
            </a:r>
            <a:r>
              <a:rPr lang="sr-Cyrl-RS" sz="2000" dirty="0" smtClean="0">
                <a:latin typeface="Times New Roman" pitchFamily="18" charset="0"/>
                <a:cs typeface="Times New Roman" pitchFamily="18" charset="0"/>
              </a:rPr>
              <a:t> што указује да постоји одређена врста договора међу судијама</a:t>
            </a:r>
          </a:p>
          <a:p>
            <a:r>
              <a:rPr lang="sr-Cyrl-RS" sz="2000" dirty="0" smtClean="0">
                <a:latin typeface="Times New Roman" pitchFamily="18" charset="0"/>
                <a:cs typeface="Times New Roman" pitchFamily="18" charset="0"/>
              </a:rPr>
              <a:t>такође из табеле следи да је </a:t>
            </a:r>
            <a:r>
              <a:rPr lang="en-US" sz="2000" dirty="0" smtClean="0">
                <a:latin typeface="Times New Roman" pitchFamily="18" charset="0"/>
                <a:cs typeface="Times New Roman" pitchFamily="18" charset="0"/>
              </a:rPr>
              <a:t>p-</a:t>
            </a:r>
            <a:r>
              <a:rPr lang="sr-Cyrl-RS" sz="2000" dirty="0" smtClean="0">
                <a:latin typeface="Times New Roman" pitchFamily="18" charset="0"/>
                <a:cs typeface="Times New Roman" pitchFamily="18" charset="0"/>
              </a:rPr>
              <a:t>вредност</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000 (</a:t>
            </a:r>
            <a:r>
              <a:rPr lang="en-US" sz="2000" dirty="0" smtClean="0">
                <a:latin typeface="Times New Roman" pitchFamily="18" charset="0"/>
                <a:cs typeface="Times New Roman" pitchFamily="18" charset="0"/>
              </a:rPr>
              <a:t>5.9E-05</a:t>
            </a:r>
            <a:r>
              <a:rPr lang="sr-Cyrl-RS" sz="2000" dirty="0" smtClean="0">
                <a:latin typeface="Times New Roman" pitchFamily="18" charset="0"/>
                <a:cs typeface="Times New Roman" pitchFamily="18" charset="0"/>
              </a:rPr>
              <a:t>) па како је </a:t>
            </a:r>
            <a:r>
              <a:rPr lang="en-US" sz="2000" dirty="0" smtClean="0">
                <a:latin typeface="Times New Roman" pitchFamily="18" charset="0"/>
                <a:cs typeface="Times New Roman" pitchFamily="18" charset="0"/>
              </a:rPr>
              <a:t>p-</a:t>
            </a:r>
            <a:r>
              <a:rPr lang="sr-Cyrl-RS" sz="2000" dirty="0" smtClean="0">
                <a:latin typeface="Times New Roman" pitchFamily="18" charset="0"/>
                <a:cs typeface="Times New Roman" pitchFamily="18" charset="0"/>
              </a:rPr>
              <a:t>вредност </a:t>
            </a:r>
            <a:r>
              <a:rPr lang="el-GR" sz="2000" dirty="0" smtClean="0">
                <a:latin typeface="Times New Roman" pitchFamily="18" charset="0"/>
                <a:cs typeface="Times New Roman" pitchFamily="18" charset="0"/>
              </a:rPr>
              <a:t>&lt; .05 = α</a:t>
            </a:r>
            <a:r>
              <a:rPr lang="sr-Cyrl-RS" sz="2000" dirty="0" smtClean="0">
                <a:latin typeface="Times New Roman" pitchFamily="18" charset="0"/>
                <a:cs typeface="Times New Roman" pitchFamily="18" charset="0"/>
              </a:rPr>
              <a:t> одбацујемо нулту хипотезу да не постоји договор између судија.</a:t>
            </a: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869032"/>
          </a:xfrm>
        </p:spPr>
        <p:txBody>
          <a:bodyPr>
            <a:normAutofit fontScale="90000"/>
          </a:bodyPr>
          <a:lstStyle/>
          <a:p>
            <a:r>
              <a:rPr lang="sr-Cyrl-RS" sz="3100" dirty="0" smtClean="0">
                <a:latin typeface="Times New Roman" pitchFamily="18" charset="0"/>
                <a:cs typeface="Times New Roman" pitchFamily="18" charset="0"/>
              </a:rPr>
              <a:t/>
            </a:r>
            <a:br>
              <a:rPr lang="sr-Cyrl-R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Cochran's Q </a:t>
            </a:r>
            <a:r>
              <a:rPr lang="sr-Cyrl-RS" sz="3100" dirty="0" smtClean="0">
                <a:latin typeface="Times New Roman" pitchFamily="18" charset="0"/>
                <a:cs typeface="Times New Roman" pitchFamily="18" charset="0"/>
              </a:rPr>
              <a:t>тест</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sr-Cyrl-RS" sz="2000" dirty="0" smtClean="0">
                <a:latin typeface="Times New Roman" pitchFamily="18" charset="0"/>
                <a:cs typeface="Times New Roman" pitchFamily="18" charset="0"/>
              </a:rPr>
              <a:t>ј</a:t>
            </a:r>
            <a:r>
              <a:rPr lang="sr-Latn-CS" sz="2000" dirty="0" smtClean="0">
                <a:latin typeface="Times New Roman" pitchFamily="18" charset="0"/>
                <a:cs typeface="Times New Roman" pitchFamily="18" charset="0"/>
              </a:rPr>
              <a:t>едноставно говорећи,</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Cochran's Q</a:t>
            </a:r>
            <a:r>
              <a:rPr lang="sr-Latn-CS" sz="2000" i="1"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тест је бином</a:t>
            </a:r>
            <a:r>
              <a:rPr lang="en-US" sz="2000" dirty="0" err="1" smtClean="0">
                <a:latin typeface="Times New Roman" pitchFamily="18" charset="0"/>
                <a:cs typeface="Times New Roman" pitchFamily="18" charset="0"/>
              </a:rPr>
              <a:t>на</a:t>
            </a:r>
            <a:r>
              <a:rPr lang="en-U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верзија АНОВА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теста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поновљеним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мерењима</a:t>
            </a:r>
            <a:r>
              <a:rPr lang="en-U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или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теста</a:t>
            </a:r>
            <a:r>
              <a:rPr lang="en-US" sz="2000" dirty="0" smtClean="0">
                <a:latin typeface="Times New Roman" pitchFamily="18" charset="0"/>
                <a:cs typeface="Times New Roman" pitchFamily="18" charset="0"/>
              </a:rPr>
              <a:t>.</a:t>
            </a:r>
          </a:p>
          <a:p>
            <a:endParaRPr lang="sr-Cyrl-RS" dirty="0" smtClean="0"/>
          </a:p>
          <a:p>
            <a:r>
              <a:rPr lang="sr-Cyrl-RS" sz="2000" dirty="0" err="1" smtClean="0">
                <a:latin typeface="Times New Roman" pitchFamily="18" charset="0"/>
                <a:cs typeface="Times New Roman" pitchFamily="18" charset="0"/>
              </a:rPr>
              <a:t>д</a:t>
            </a:r>
            <a:r>
              <a:rPr lang="en-US" sz="2000" dirty="0" err="1" smtClean="0">
                <a:latin typeface="Times New Roman" pitchFamily="18" charset="0"/>
                <a:cs typeface="Times New Roman" pitchFamily="18" charset="0"/>
              </a:rPr>
              <a:t>акле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постоји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више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биномијалних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података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одговори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или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тј</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вредности</a:t>
            </a:r>
            <a:r>
              <a:rPr lang="en-US" sz="2000" dirty="0" smtClean="0">
                <a:latin typeface="Times New Roman" pitchFamily="18" charset="0"/>
                <a:cs typeface="Times New Roman" pitchFamily="18" charset="0"/>
              </a:rPr>
              <a:t> 0 </a:t>
            </a:r>
            <a:r>
              <a:rPr lang="en-US" sz="2000" dirty="0" err="1" smtClean="0">
                <a:latin typeface="Times New Roman" pitchFamily="18" charset="0"/>
                <a:cs typeface="Times New Roman" pitchFamily="18" charset="0"/>
              </a:rPr>
              <a:t>или</a:t>
            </a:r>
            <a:r>
              <a:rPr lang="en-US" sz="2000" dirty="0" smtClean="0">
                <a:latin typeface="Times New Roman" pitchFamily="18" charset="0"/>
                <a:cs typeface="Times New Roman" pitchFamily="18" charset="0"/>
              </a:rPr>
              <a:t> 1), и </a:t>
            </a:r>
            <a:r>
              <a:rPr lang="en-US" sz="2000" dirty="0" err="1" smtClean="0">
                <a:latin typeface="Times New Roman" pitchFamily="18" charset="0"/>
                <a:cs typeface="Times New Roman" pitchFamily="18" charset="0"/>
              </a:rPr>
              <a:t>циљ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утврди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однос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одговора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разликује</a:t>
            </a:r>
            <a:r>
              <a:rPr lang="en-US" sz="2000" dirty="0" smtClean="0">
                <a:latin typeface="Times New Roman" pitchFamily="18" charset="0"/>
                <a:cs typeface="Times New Roman" pitchFamily="18" charset="0"/>
              </a:rPr>
              <a:t> у </a:t>
            </a:r>
            <a:r>
              <a:rPr lang="en-US" sz="2000" dirty="0" err="1" smtClean="0">
                <a:latin typeface="Times New Roman" pitchFamily="18" charset="0"/>
                <a:cs typeface="Times New Roman" pitchFamily="18" charset="0"/>
              </a:rPr>
              <a:t>различитим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групама</a:t>
            </a:r>
            <a:r>
              <a:rPr lang="en-US" sz="2000" dirty="0" smtClean="0">
                <a:latin typeface="Times New Roman" pitchFamily="18" charset="0"/>
                <a:cs typeface="Times New Roman" pitchFamily="18" charset="0"/>
              </a:rPr>
              <a:t>.</a:t>
            </a:r>
          </a:p>
          <a:p>
            <a:endParaRPr lang="sr-Cyrl-RS" dirty="0" smtClean="0"/>
          </a:p>
          <a:p>
            <a:r>
              <a:rPr lang="sr-Cyrl-RS" sz="2000" dirty="0" err="1" smtClean="0">
                <a:latin typeface="Times New Roman" pitchFamily="18" charset="0"/>
                <a:cs typeface="Times New Roman" pitchFamily="18" charset="0"/>
              </a:rPr>
              <a:t>т</a:t>
            </a:r>
            <a:r>
              <a:rPr lang="en-US" sz="2000" dirty="0" err="1" smtClean="0">
                <a:latin typeface="Times New Roman" pitchFamily="18" charset="0"/>
                <a:cs typeface="Times New Roman" pitchFamily="18" charset="0"/>
              </a:rPr>
              <a:t>ест</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добио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име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William </a:t>
            </a:r>
            <a:r>
              <a:rPr lang="en-US" sz="2000" i="1" dirty="0" err="1" smtClean="0">
                <a:latin typeface="Times New Roman" pitchFamily="18" charset="0"/>
                <a:cs typeface="Times New Roman" pitchFamily="18" charset="0"/>
              </a:rPr>
              <a:t>Gemmell</a:t>
            </a:r>
            <a:r>
              <a:rPr lang="en-US" sz="2000" i="1" dirty="0" smtClean="0">
                <a:latin typeface="Times New Roman" pitchFamily="18" charset="0"/>
                <a:cs typeface="Times New Roman" pitchFamily="18" charset="0"/>
              </a:rPr>
              <a:t> Cochran</a:t>
            </a:r>
            <a:r>
              <a:rPr lang="sr-Cyrl-RS" sz="2000" i="1" dirty="0" smtClean="0">
                <a:latin typeface="Times New Roman" pitchFamily="18" charset="0"/>
                <a:cs typeface="Times New Roman" pitchFamily="18" charset="0"/>
              </a:rPr>
              <a:t>-</a:t>
            </a:r>
            <a:r>
              <a:rPr lang="sr-Cyrl-RS" sz="2000" dirty="0" smtClean="0">
                <a:latin typeface="Times New Roman" pitchFamily="18" charset="0"/>
                <a:cs typeface="Times New Roman" pitchFamily="18" charset="0"/>
              </a:rPr>
              <a:t>а.</a:t>
            </a:r>
            <a:endParaRPr lang="en-US" sz="2000" dirty="0" smtClean="0">
              <a:latin typeface="Times New Roman" pitchFamily="18" charset="0"/>
              <a:cs typeface="Times New Roman" pitchFamily="18" charset="0"/>
            </a:endParaRPr>
          </a:p>
          <a:p>
            <a:pPr>
              <a:buNone/>
            </a:pPr>
            <a:endParaRPr lang="sr-Cyrl-R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Тест статистика</a:t>
            </a:r>
          </a:p>
          <a:p>
            <a:pPr>
              <a:buNone/>
            </a:pPr>
            <a:endParaRPr lang="sr-Cyrl-RS" sz="2000" dirty="0" smtClean="0"/>
          </a:p>
          <a:p>
            <a:pPr>
              <a:buNone/>
            </a:pPr>
            <a:r>
              <a:rPr lang="sr-Cyrl-RS" sz="2000" dirty="0" smtClean="0"/>
              <a:t>Нека су подаци дати како је приказано</a:t>
            </a:r>
          </a:p>
          <a:p>
            <a:pPr>
              <a:buNone/>
            </a:pPr>
            <a:endParaRPr lang="en-US" sz="2000" dirty="0"/>
          </a:p>
        </p:txBody>
      </p:sp>
      <p:pic>
        <p:nvPicPr>
          <p:cNvPr id="4" name="Picture 3"/>
          <p:cNvPicPr/>
          <p:nvPr/>
        </p:nvPicPr>
        <p:blipFill>
          <a:blip r:embed="rId2" cstate="print"/>
          <a:srcRect/>
          <a:stretch>
            <a:fillRect/>
          </a:stretch>
        </p:blipFill>
        <p:spPr bwMode="auto">
          <a:xfrm>
            <a:off x="3059832" y="3717032"/>
            <a:ext cx="3583305" cy="16694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Тест статистика</a:t>
            </a:r>
          </a:p>
          <a:p>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Ле</a:t>
            </a:r>
            <a:r>
              <a:rPr lang="sr-Cyrl-RS" sz="2000" dirty="0" smtClean="0">
                <a:latin typeface="Times New Roman" pitchFamily="18" charset="0"/>
                <a:cs typeface="Times New Roman" pitchFamily="18" charset="0"/>
              </a:rPr>
              <a:t>ч</a:t>
            </a:r>
            <a:r>
              <a:rPr lang="en-US" sz="2000" dirty="0" err="1" smtClean="0">
                <a:latin typeface="Times New Roman" pitchFamily="18" charset="0"/>
                <a:cs typeface="Times New Roman" pitchFamily="18" charset="0"/>
              </a:rPr>
              <a:t>ења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једнако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ефективна</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Постоји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разлика</a:t>
            </a:r>
            <a:r>
              <a:rPr lang="en-US" sz="2000" dirty="0" smtClean="0">
                <a:latin typeface="Times New Roman" pitchFamily="18" charset="0"/>
                <a:cs typeface="Times New Roman" pitchFamily="18" charset="0"/>
              </a:rPr>
              <a:t> у </a:t>
            </a:r>
            <a:r>
              <a:rPr lang="en-US" sz="2000" dirty="0" err="1" smtClean="0">
                <a:latin typeface="Times New Roman" pitchFamily="18" charset="0"/>
                <a:cs typeface="Times New Roman" pitchFamily="18" charset="0"/>
              </a:rPr>
              <a:t>ефекту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лечења</a:t>
            </a:r>
            <a:endParaRPr lang="en-US" sz="2000" dirty="0" smtClean="0">
              <a:latin typeface="Times New Roman" pitchFamily="18" charset="0"/>
              <a:cs typeface="Times New Roman" pitchFamily="18" charset="0"/>
            </a:endParaRPr>
          </a:p>
          <a:p>
            <a:r>
              <a:rPr lang="sr-Cyrl-RS" sz="2000" dirty="0" err="1" smtClean="0">
                <a:latin typeface="Times New Roman" pitchFamily="18" charset="0"/>
                <a:cs typeface="Times New Roman" pitchFamily="18" charset="0"/>
              </a:rPr>
              <a:t>т</a:t>
            </a:r>
            <a:r>
              <a:rPr lang="en-US" sz="2000" dirty="0" err="1" smtClean="0">
                <a:latin typeface="Times New Roman" pitchFamily="18" charset="0"/>
                <a:cs typeface="Times New Roman" pitchFamily="18" charset="0"/>
              </a:rPr>
              <a:t>ест</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статистика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дата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a:t>
            </a:r>
            <a:endParaRPr lang="en-US" sz="2000" dirty="0" smtClean="0">
              <a:latin typeface="Times New Roman" pitchFamily="18" charset="0"/>
              <a:cs typeface="Times New Roman" pitchFamily="18" charset="0"/>
            </a:endParaRPr>
          </a:p>
          <a:p>
            <a:pPr>
              <a:buNone/>
            </a:pPr>
            <a:endParaRPr lang="sr-Cyrl-RS" dirty="0" smtClean="0"/>
          </a:p>
          <a:p>
            <a:pPr>
              <a:buNone/>
            </a:pPr>
            <a:endParaRPr lang="sr-Cyrl-RS" dirty="0" smtClean="0"/>
          </a:p>
          <a:p>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број</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лечења</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X</a:t>
            </a:r>
            <a:r>
              <a:rPr lang="en-US" sz="2000" i="1" baseline="-25000" dirty="0" smtClean="0">
                <a:latin typeface="Times New Roman" pitchFamily="18" charset="0"/>
                <a:cs typeface="Times New Roman" pitchFamily="18" charset="0"/>
              </a:rPr>
              <a:t>• 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тотал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колоне</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ј-</a:t>
            </a:r>
            <a:r>
              <a:rPr lang="en-US" sz="2000" dirty="0" err="1" smtClean="0">
                <a:latin typeface="Times New Roman" pitchFamily="18" charset="0"/>
                <a:cs typeface="Times New Roman" pitchFamily="18" charset="0"/>
              </a:rPr>
              <a:t>тог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лечења</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број</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блокова</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X</a:t>
            </a:r>
            <a:r>
              <a:rPr lang="en-US" sz="2000" i="1" baseline="-25000" dirty="0" smtClean="0">
                <a:latin typeface="Times New Roman" pitchFamily="18" charset="0"/>
                <a:cs typeface="Times New Roman" pitchFamily="18" charset="0"/>
              </a:rPr>
              <a:t>i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тотал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врсте</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и</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тог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блока</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сума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свих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тотала</a:t>
            </a:r>
            <a:endParaRPr lang="en-US" sz="2000" dirty="0" smtClean="0">
              <a:latin typeface="Times New Roman" pitchFamily="18" charset="0"/>
              <a:cs typeface="Times New Roman" pitchFamily="18" charset="0"/>
            </a:endParaRPr>
          </a:p>
          <a:p>
            <a:pPr>
              <a:buNone/>
            </a:pPr>
            <a:endParaRPr lang="en-US" dirty="0"/>
          </a:p>
        </p:txBody>
      </p:sp>
      <p:pic>
        <p:nvPicPr>
          <p:cNvPr id="4" name="Picture 3" descr="&#10;T = k\left(k-1\right)\frac{\sum\limits_{j=1}^k \left(X_{\bullet j} - \frac{N}{k}\right)^2}{\sum\limits_{i=1}^b X_{i\bullet}\left(k-X_{i\bullet}\right)}&#10;"/>
          <p:cNvPicPr/>
          <p:nvPr/>
        </p:nvPicPr>
        <p:blipFill>
          <a:blip r:embed="rId2" cstate="print"/>
          <a:srcRect/>
          <a:stretch>
            <a:fillRect/>
          </a:stretch>
        </p:blipFill>
        <p:spPr bwMode="auto">
          <a:xfrm>
            <a:off x="2987824" y="3429000"/>
            <a:ext cx="2456180" cy="88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endParaRPr lang="sr-Cyrl-RS" sz="2400"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Директор неке школе жели да зна да ли су нека три испита једнаке тежине . Петнаест студената је полагало ове тестове и одговарали на питање да ли је испит тежак (са да или не).</a:t>
            </a:r>
          </a:p>
          <a:p>
            <a:pPr>
              <a:buNone/>
            </a:pPr>
            <a:endParaRPr lang="sr-Cyrl-RS" sz="2000" dirty="0" smtClean="0">
              <a:latin typeface="Times New Roman" pitchFamily="18" charset="0"/>
              <a:cs typeface="Times New Roman" pitchFamily="18" charset="0"/>
            </a:endParaRPr>
          </a:p>
        </p:txBody>
      </p:sp>
      <p:pic>
        <p:nvPicPr>
          <p:cNvPr id="7172" name="Picture 4" descr="C:\Users\Pavle\Desktop\SS3 sem\Untitled.png"/>
          <p:cNvPicPr>
            <a:picLocks noChangeAspect="1" noChangeArrowheads="1"/>
          </p:cNvPicPr>
          <p:nvPr/>
        </p:nvPicPr>
        <p:blipFill>
          <a:blip r:embed="rId2" cstate="print"/>
          <a:srcRect/>
          <a:stretch>
            <a:fillRect/>
          </a:stretch>
        </p:blipFill>
        <p:spPr bwMode="auto">
          <a:xfrm>
            <a:off x="2699792" y="3501008"/>
            <a:ext cx="3926185" cy="284587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Непараметарски тестови за к зависних узорака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48880"/>
            <a:ext cx="8229600" cy="4225656"/>
          </a:xfrm>
        </p:spPr>
        <p:txBody>
          <a:bodyPr/>
          <a:lstStyle/>
          <a:p>
            <a:pPr>
              <a:lnSpc>
                <a:spcPct val="150000"/>
              </a:lnSpc>
            </a:pP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a:t>
            </a:r>
            <a:endParaRPr lang="en-US" sz="2000" dirty="0" smtClean="0">
              <a:latin typeface="Times New Roman" pitchFamily="18" charset="0"/>
              <a:cs typeface="Times New Roman" pitchFamily="18" charset="0"/>
            </a:endParaRPr>
          </a:p>
          <a:p>
            <a:pPr>
              <a:lnSpc>
                <a:spcPct val="150000"/>
              </a:lnSpc>
            </a:pPr>
            <a:r>
              <a:rPr lang="en-US" sz="2000" i="1" dirty="0" smtClean="0">
                <a:latin typeface="Times New Roman" pitchFamily="18" charset="0"/>
                <a:cs typeface="Times New Roman" pitchFamily="18" charset="0"/>
              </a:rPr>
              <a:t>Kendall's W</a:t>
            </a:r>
            <a:r>
              <a:rPr lang="sr-Cyrl-RS" sz="2000" dirty="0" smtClean="0">
                <a:latin typeface="Times New Roman" pitchFamily="18" charset="0"/>
                <a:cs typeface="Times New Roman" pitchFamily="18" charset="0"/>
              </a:rPr>
              <a:t> тест</a:t>
            </a:r>
            <a:endParaRPr lang="en-US" sz="2000" dirty="0" smtClean="0">
              <a:latin typeface="Times New Roman" pitchFamily="18" charset="0"/>
              <a:cs typeface="Times New Roman" pitchFamily="18" charset="0"/>
            </a:endParaRPr>
          </a:p>
          <a:p>
            <a:pPr>
              <a:lnSpc>
                <a:spcPct val="150000"/>
              </a:lnSpc>
            </a:pPr>
            <a:r>
              <a:rPr lang="en-US" sz="2000" i="1" dirty="0" smtClean="0">
                <a:latin typeface="Times New Roman" pitchFamily="18" charset="0"/>
                <a:cs typeface="Times New Roman" pitchFamily="18" charset="0"/>
              </a:rPr>
              <a:t>Cochran's Q</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тест</a:t>
            </a:r>
            <a:endParaRPr lang="en-US" sz="20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endParaRPr lang="sr-Cyrl-RS" dirty="0" smtClean="0"/>
          </a:p>
          <a:p>
            <a:r>
              <a:rPr lang="sr-Cyrl-RS" sz="2000" dirty="0" smtClean="0">
                <a:latin typeface="Times New Roman" pitchFamily="18" charset="0"/>
                <a:cs typeface="Times New Roman" pitchFamily="18" charset="0"/>
              </a:rPr>
              <a:t>покретање теста се одвија на исти начин као код </a:t>
            </a: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a:t>
            </a:r>
            <a:r>
              <a:rPr lang="sr-Cyrl-RS" sz="2000" dirty="0" smtClean="0">
                <a:latin typeface="Times New Roman" pitchFamily="18" charset="0"/>
                <a:cs typeface="Times New Roman" pitchFamily="18" charset="0"/>
              </a:rPr>
              <a:t> , само се бира дескриптивна статистика уместо квартила.</a:t>
            </a:r>
          </a:p>
          <a:p>
            <a:r>
              <a:rPr lang="en-US" sz="2000"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nalyze</a:t>
            </a:r>
            <a:r>
              <a:rPr lang="sr-Cyrl-RS" sz="2000" dirty="0" smtClean="0">
                <a:latin typeface="Times New Roman" pitchFamily="18" charset="0"/>
                <a:cs typeface="Times New Roman" pitchFamily="18" charset="0"/>
              </a:rPr>
              <a:t>-&gt;</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onparametric Tests</a:t>
            </a:r>
            <a:r>
              <a:rPr lang="sr-Cyrl-RS" sz="2000" dirty="0" smtClean="0">
                <a:latin typeface="Times New Roman" pitchFamily="18" charset="0"/>
                <a:cs typeface="Times New Roman" pitchFamily="18" charset="0"/>
              </a:rPr>
              <a:t>-&gt;</a:t>
            </a:r>
            <a:r>
              <a:rPr lang="en-US" sz="2000" i="1" dirty="0"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egacy Dialogs</a:t>
            </a:r>
            <a:r>
              <a:rPr lang="sr-Cyrl-RS" sz="2000" dirty="0" smtClean="0">
                <a:latin typeface="Times New Roman" pitchFamily="18" charset="0"/>
                <a:cs typeface="Times New Roman" pitchFamily="18" charset="0"/>
              </a:rPr>
              <a:t>-&gt;</a:t>
            </a:r>
            <a:r>
              <a:rPr lang="en-US" sz="2000" dirty="0" smtClean="0">
                <a:latin typeface="Times New Roman" pitchFamily="18" charset="0"/>
                <a:cs typeface="Times New Roman" pitchFamily="18" charset="0"/>
              </a:rPr>
              <a:t>K Related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amples...</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померамо променљиве под </a:t>
            </a:r>
            <a:r>
              <a:rPr lang="en-US" sz="2000"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est Variables,</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селектујемо </a:t>
            </a:r>
            <a:r>
              <a:rPr lang="en-US" sz="2000" i="1" dirty="0"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escriptive </a:t>
            </a:r>
            <a:r>
              <a:rPr lang="sr-Cyrl-RS" sz="2000" dirty="0" smtClean="0">
                <a:latin typeface="Times New Roman" pitchFamily="18" charset="0"/>
                <a:cs typeface="Times New Roman" pitchFamily="18" charset="0"/>
              </a:rPr>
              <a:t> код </a:t>
            </a:r>
            <a:r>
              <a:rPr lang="en-US" sz="2000" i="1" dirty="0" smtClean="0">
                <a:latin typeface="Times New Roman" pitchFamily="18" charset="0"/>
                <a:cs typeface="Times New Roman" pitchFamily="18" charset="0"/>
              </a:rPr>
              <a:t>Statistics</a:t>
            </a:r>
            <a:r>
              <a:rPr lang="en-US" sz="2000" dirty="0" smtClean="0">
                <a:latin typeface="Times New Roman" pitchFamily="18" charset="0"/>
                <a:cs typeface="Times New Roman" pitchFamily="18" charset="0"/>
              </a:rPr>
              <a:t> </a:t>
            </a: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селектујемо </a:t>
            </a:r>
            <a:r>
              <a:rPr lang="en-US" sz="2000" i="1" dirty="0" smtClean="0">
                <a:latin typeface="Times New Roman" pitchFamily="18" charset="0"/>
                <a:cs typeface="Times New Roman" pitchFamily="18" charset="0"/>
              </a:rPr>
              <a:t>Cochran's Q </a:t>
            </a:r>
            <a:r>
              <a:rPr lang="sr-Cyrl-RS" sz="2000" dirty="0" smtClean="0">
                <a:latin typeface="Times New Roman" pitchFamily="18" charset="0"/>
                <a:cs typeface="Times New Roman" pitchFamily="18" charset="0"/>
              </a:rPr>
              <a:t>код </a:t>
            </a:r>
            <a:r>
              <a:rPr lang="en-US" sz="2000" i="1" dirty="0" smtClean="0">
                <a:latin typeface="Times New Roman" pitchFamily="18" charset="0"/>
                <a:cs typeface="Times New Roman" pitchFamily="18" charset="0"/>
              </a:rPr>
              <a:t>Test Type </a:t>
            </a:r>
            <a:r>
              <a:rPr lang="sr-Cyrl-RS" sz="2000" dirty="0" smtClean="0">
                <a:latin typeface="Times New Roman" pitchFamily="18" charset="0"/>
                <a:cs typeface="Times New Roman" pitchFamily="18" charset="0"/>
              </a:rPr>
              <a:t>и покренемо са </a:t>
            </a:r>
            <a:r>
              <a:rPr lang="sr-Cyrl-RS" sz="2000" i="1" dirty="0" smtClean="0">
                <a:latin typeface="Times New Roman" pitchFamily="18" charset="0"/>
                <a:cs typeface="Times New Roman" pitchFamily="18" charset="0"/>
              </a:rPr>
              <a:t>ОК </a:t>
            </a:r>
            <a:r>
              <a:rPr lang="en-US" sz="2000" dirty="0" smtClean="0"/>
              <a:t/>
            </a:r>
            <a:br>
              <a:rPr lang="en-US" sz="2000" dirty="0" smtClean="0"/>
            </a:br>
            <a:r>
              <a:rPr lang="en-US" sz="2000" dirty="0" smtClean="0"/>
              <a:t/>
            </a:r>
            <a:br>
              <a:rPr lang="en-US" sz="2000" dirty="0" smtClean="0"/>
            </a:br>
            <a:endParaRPr lang="sr-Cyrl-RS" sz="2000" dirty="0" smtClean="0">
              <a:latin typeface="Times New Roman" pitchFamily="18" charset="0"/>
              <a:cs typeface="Times New Roman" pitchFamily="18" charset="0"/>
            </a:endParaRPr>
          </a:p>
        </p:txBody>
      </p:sp>
      <p:pic>
        <p:nvPicPr>
          <p:cNvPr id="8194" name="Picture 2" descr="C:\Users\Pavle\Desktop\SS3 sem\spss-cochran-q-test-dialog-1b.png"/>
          <p:cNvPicPr>
            <a:picLocks noChangeAspect="1" noChangeArrowheads="1"/>
          </p:cNvPicPr>
          <p:nvPr/>
        </p:nvPicPr>
        <p:blipFill>
          <a:blip r:embed="rId2" cstate="print"/>
          <a:srcRect/>
          <a:stretch>
            <a:fillRect/>
          </a:stretch>
        </p:blipFill>
        <p:spPr bwMode="auto">
          <a:xfrm>
            <a:off x="3203848" y="4437112"/>
            <a:ext cx="3114600" cy="2122023"/>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endParaRPr lang="sr-Cyrl-RS" sz="2400" dirty="0" smtClean="0"/>
          </a:p>
          <a:p>
            <a:r>
              <a:rPr lang="sr-Cyrl-RS" sz="2000" dirty="0" smtClean="0">
                <a:latin typeface="Times New Roman" pitchFamily="18" charset="0"/>
                <a:cs typeface="Times New Roman" pitchFamily="18" charset="0"/>
              </a:rPr>
              <a:t>прва табела </a:t>
            </a:r>
            <a:r>
              <a:rPr lang="en-US" sz="2000" i="1" dirty="0" smtClean="0">
                <a:latin typeface="Times New Roman" pitchFamily="18" charset="0"/>
                <a:cs typeface="Times New Roman" pitchFamily="18" charset="0"/>
              </a:rPr>
              <a:t>Descriptive Statistics</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приказује дескриптивне статистике </a:t>
            </a:r>
          </a:p>
          <a:p>
            <a:r>
              <a:rPr lang="sr-Cyrl-RS" sz="2000" dirty="0" smtClean="0">
                <a:latin typeface="Times New Roman" pitchFamily="18" charset="0"/>
                <a:cs typeface="Times New Roman" pitchFamily="18" charset="0"/>
              </a:rPr>
              <a:t>како је </a:t>
            </a:r>
            <a:r>
              <a:rPr lang="en-US" sz="2000" dirty="0" smtClean="0">
                <a:latin typeface="Times New Roman" pitchFamily="18" charset="0"/>
                <a:cs typeface="Times New Roman" pitchFamily="18" charset="0"/>
              </a:rPr>
              <a:t>N = 15</a:t>
            </a:r>
            <a:r>
              <a:rPr lang="sr-Cyrl-RS" sz="2000" dirty="0" smtClean="0">
                <a:latin typeface="Times New Roman" pitchFamily="18" charset="0"/>
                <a:cs typeface="Times New Roman" pitchFamily="18" charset="0"/>
              </a:rPr>
              <a:t>, из табеле видимо и да не постоје погрешне вредности (које нису 0 или 1)</a:t>
            </a:r>
          </a:p>
          <a:p>
            <a:r>
              <a:rPr lang="sr-Cyrl-RS" sz="2000" dirty="0" smtClean="0">
                <a:latin typeface="Times New Roman" pitchFamily="18" charset="0"/>
                <a:cs typeface="Times New Roman" pitchFamily="18" charset="0"/>
              </a:rPr>
              <a:t>пропорције варирају од </a:t>
            </a:r>
            <a:r>
              <a:rPr lang="en-US" sz="2000" dirty="0" smtClean="0">
                <a:latin typeface="Times New Roman" pitchFamily="18" charset="0"/>
                <a:cs typeface="Times New Roman" pitchFamily="18" charset="0"/>
              </a:rPr>
              <a:t>.53 </a:t>
            </a:r>
            <a:r>
              <a:rPr lang="sr-Cyrl-RS" sz="2000" dirty="0" smtClean="0">
                <a:latin typeface="Times New Roman" pitchFamily="18" charset="0"/>
                <a:cs typeface="Times New Roman" pitchFamily="18" charset="0"/>
              </a:rPr>
              <a:t>до</a:t>
            </a:r>
            <a:r>
              <a:rPr lang="en-US" sz="2000" dirty="0" smtClean="0">
                <a:latin typeface="Times New Roman" pitchFamily="18" charset="0"/>
                <a:cs typeface="Times New Roman" pitchFamily="18" charset="0"/>
              </a:rPr>
              <a:t> .87</a:t>
            </a:r>
            <a:r>
              <a:rPr lang="sr-Cyrl-RS" sz="2000" dirty="0" smtClean="0">
                <a:latin typeface="Times New Roman" pitchFamily="18" charset="0"/>
                <a:cs typeface="Times New Roman" pitchFamily="18" charset="0"/>
              </a:rPr>
              <a:t> </a:t>
            </a:r>
          </a:p>
          <a:p>
            <a:endParaRPr lang="en-US" dirty="0"/>
          </a:p>
        </p:txBody>
      </p:sp>
      <p:sp>
        <p:nvSpPr>
          <p:cNvPr id="4"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pic>
        <p:nvPicPr>
          <p:cNvPr id="9218" name="Picture 2" descr="C:\Users\Pavle\Desktop\SS3 sem\spss-cochran-q-test-output-1a.png"/>
          <p:cNvPicPr>
            <a:picLocks noChangeAspect="1" noChangeArrowheads="1"/>
          </p:cNvPicPr>
          <p:nvPr/>
        </p:nvPicPr>
        <p:blipFill>
          <a:blip r:embed="rId2" cstate="print"/>
          <a:srcRect/>
          <a:stretch>
            <a:fillRect/>
          </a:stretch>
        </p:blipFill>
        <p:spPr bwMode="auto">
          <a:xfrm>
            <a:off x="1475656" y="4365104"/>
            <a:ext cx="6626250" cy="15461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табела </a:t>
            </a:r>
            <a:r>
              <a:rPr lang="en-US" sz="2000" i="1" dirty="0" smtClean="0">
                <a:latin typeface="Times New Roman" pitchFamily="18" charset="0"/>
                <a:cs typeface="Times New Roman" pitchFamily="18" charset="0"/>
              </a:rPr>
              <a:t>Test Statistics</a:t>
            </a:r>
            <a:r>
              <a:rPr lang="sr-Cyrl-RS" sz="2000" i="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представља резултате теста значајности.</a:t>
            </a:r>
          </a:p>
          <a:p>
            <a:r>
              <a:rPr lang="en-US" sz="2000" dirty="0" smtClean="0">
                <a:latin typeface="Times New Roman" pitchFamily="18" charset="0"/>
                <a:cs typeface="Times New Roman" pitchFamily="18" charset="0"/>
              </a:rPr>
              <a:t>p-</a:t>
            </a:r>
            <a:r>
              <a:rPr lang="sr-Cyrl-RS" sz="2000" dirty="0" smtClean="0">
                <a:latin typeface="Times New Roman" pitchFamily="18" charset="0"/>
                <a:cs typeface="Times New Roman" pitchFamily="18" charset="0"/>
              </a:rPr>
              <a:t>вредност</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Asymp</a:t>
            </a:r>
            <a:r>
              <a:rPr lang="en-US" sz="2000" i="1" dirty="0" smtClean="0">
                <a:latin typeface="Times New Roman" pitchFamily="18" charset="0"/>
                <a:cs typeface="Times New Roman" pitchFamily="18" charset="0"/>
              </a:rPr>
              <a:t>. Sig.”</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.093</a:t>
            </a:r>
            <a:r>
              <a:rPr lang="sr-Cyrl-RS" sz="2000" dirty="0" smtClean="0">
                <a:latin typeface="Times New Roman" pitchFamily="18" charset="0"/>
                <a:cs typeface="Times New Roman" pitchFamily="18" charset="0"/>
              </a:rPr>
              <a:t>; ако три теста заиста јесу исте тежине, постоји поред тога </a:t>
            </a:r>
            <a:r>
              <a:rPr lang="en-US" sz="2000" dirty="0" smtClean="0">
                <a:latin typeface="Times New Roman" pitchFamily="18" charset="0"/>
                <a:cs typeface="Times New Roman" pitchFamily="18" charset="0"/>
              </a:rPr>
              <a:t>9.3%</a:t>
            </a:r>
            <a:r>
              <a:rPr lang="sr-Cyrl-RS" sz="2000" dirty="0" smtClean="0">
                <a:latin typeface="Times New Roman" pitchFamily="18" charset="0"/>
                <a:cs typeface="Times New Roman" pitchFamily="18" charset="0"/>
              </a:rPr>
              <a:t> шансе да се пронађу разлике у овом узорку. Па како је то веће од </a:t>
            </a:r>
            <a:r>
              <a:rPr lang="en-US" sz="2000" dirty="0" smtClean="0">
                <a:latin typeface="Times New Roman" pitchFamily="18" charset="0"/>
                <a:cs typeface="Times New Roman" pitchFamily="18" charset="0"/>
              </a:rPr>
              <a:t>5%</a:t>
            </a:r>
            <a:r>
              <a:rPr lang="sr-Cyrl-RS" sz="2000" dirty="0" smtClean="0">
                <a:latin typeface="Times New Roman" pitchFamily="18" charset="0"/>
                <a:cs typeface="Times New Roman" pitchFamily="18" charset="0"/>
              </a:rPr>
              <a:t> не одбацујемо нулту хипотезу да су тестови једнаке тежине.</a:t>
            </a:r>
          </a:p>
          <a:p>
            <a:endParaRPr lang="en-US" sz="2000" i="1" dirty="0" smtClean="0">
              <a:latin typeface="Times New Roman" pitchFamily="18" charset="0"/>
              <a:cs typeface="Times New Roman" pitchFamily="18" charset="0"/>
            </a:endParaRPr>
          </a:p>
          <a:p>
            <a:endParaRPr lang="sr-Cyrl-RS" sz="2000" dirty="0" smtClean="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Cochran's Q </a:t>
            </a:r>
            <a:r>
              <a:rPr lang="sr-Cyrl-RS" sz="2800" dirty="0" smtClean="0">
                <a:latin typeface="Times New Roman" pitchFamily="18" charset="0"/>
                <a:cs typeface="Times New Roman" pitchFamily="18" charset="0"/>
              </a:rPr>
              <a:t>тест</a:t>
            </a:r>
            <a:endParaRPr lang="en-US" sz="2800" dirty="0"/>
          </a:p>
        </p:txBody>
      </p:sp>
      <p:pic>
        <p:nvPicPr>
          <p:cNvPr id="10242" name="Picture 2" descr="C:\Users\Pavle\Desktop\SS3 sem\spss-cochran-q-test-output-1b.png"/>
          <p:cNvPicPr>
            <a:picLocks noChangeAspect="1" noChangeArrowheads="1"/>
          </p:cNvPicPr>
          <p:nvPr/>
        </p:nvPicPr>
        <p:blipFill>
          <a:blip r:embed="rId2" cstate="print"/>
          <a:srcRect/>
          <a:stretch>
            <a:fillRect/>
          </a:stretch>
        </p:blipFill>
        <p:spPr bwMode="auto">
          <a:xfrm>
            <a:off x="3707904" y="4725144"/>
            <a:ext cx="2438400" cy="12192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sr-Cyrl-RS" dirty="0" smtClean="0"/>
          </a:p>
          <a:p>
            <a:pPr>
              <a:buNone/>
            </a:pPr>
            <a:endParaRPr lang="sr-Cyrl-RS" dirty="0" smtClean="0"/>
          </a:p>
          <a:p>
            <a:pPr algn="ctr">
              <a:buNone/>
            </a:pPr>
            <a:r>
              <a:rPr lang="sr-Cyrl-RS" sz="3600" dirty="0" smtClean="0"/>
              <a:t>ХВАЛА НА ПАЖЊИ!</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100" i="1" dirty="0" smtClean="0">
                <a:latin typeface="Times New Roman" pitchFamily="18" charset="0"/>
                <a:cs typeface="Times New Roman" pitchFamily="18" charset="0"/>
              </a:rPr>
              <a:t>Friedman </a:t>
            </a:r>
            <a:r>
              <a:rPr lang="sr-Cyrl-CS" sz="3100" dirty="0" smtClean="0">
                <a:latin typeface="Times New Roman" pitchFamily="18" charset="0"/>
                <a:cs typeface="Times New Roman" pitchFamily="18" charset="0"/>
              </a:rPr>
              <a:t>тест</a:t>
            </a:r>
            <a:r>
              <a:rPr lang="en-US" dirty="0" smtClean="0"/>
              <a:t/>
            </a:r>
            <a:br>
              <a:rPr lang="en-US" dirty="0" smtClean="0"/>
            </a:br>
            <a:endParaRPr lang="en-US" dirty="0"/>
          </a:p>
        </p:txBody>
      </p:sp>
      <p:sp>
        <p:nvSpPr>
          <p:cNvPr id="3" name="Content Placeholder 2"/>
          <p:cNvSpPr>
            <a:spLocks noGrp="1"/>
          </p:cNvSpPr>
          <p:nvPr>
            <p:ph idx="1"/>
          </p:nvPr>
        </p:nvSpPr>
        <p:spPr>
          <a:xfrm>
            <a:off x="457200" y="1772816"/>
            <a:ext cx="8229600" cy="4801720"/>
          </a:xfrm>
        </p:spPr>
        <p:txBody>
          <a:bodyPr>
            <a:normAutofit/>
          </a:bodyPr>
          <a:lstStyle/>
          <a:p>
            <a:pPr>
              <a:lnSpc>
                <a:spcPct val="150000"/>
              </a:lnSpc>
            </a:pPr>
            <a:r>
              <a:rPr lang="sr-Cyrl-CS" sz="2000" i="1" dirty="0" smtClean="0">
                <a:latin typeface="Times New Roman" pitchFamily="18" charset="0"/>
                <a:cs typeface="Times New Roman" pitchFamily="18" charset="0"/>
              </a:rPr>
              <a:t>Friedman  </a:t>
            </a:r>
            <a:r>
              <a:rPr lang="sr-Cyrl-CS" sz="2000" dirty="0" smtClean="0">
                <a:latin typeface="Times New Roman" pitchFamily="18" charset="0"/>
                <a:cs typeface="Times New Roman" pitchFamily="18" charset="0"/>
              </a:rPr>
              <a:t>тест је непараметарски статистички тест развијен од стране америчк</a:t>
            </a:r>
            <a:r>
              <a:rPr lang="en-US" sz="2000" dirty="0" err="1" smtClean="0">
                <a:latin typeface="Times New Roman" pitchFamily="18" charset="0"/>
                <a:cs typeface="Times New Roman" pitchFamily="18" charset="0"/>
              </a:rPr>
              <a:t>ог</a:t>
            </a:r>
            <a:r>
              <a:rPr lang="en-US" sz="2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економисте, Милтона Фридмана.</a:t>
            </a:r>
            <a:endParaRPr lang="en-US" sz="2000" dirty="0" smtClean="0">
              <a:latin typeface="Times New Roman" pitchFamily="18" charset="0"/>
              <a:cs typeface="Times New Roman" pitchFamily="18" charset="0"/>
            </a:endParaRPr>
          </a:p>
          <a:p>
            <a:pPr>
              <a:lnSpc>
                <a:spcPct val="150000"/>
              </a:lnSpc>
            </a:pPr>
            <a:r>
              <a:rPr lang="sr-Cyrl-CS" sz="2000" dirty="0" smtClean="0">
                <a:latin typeface="Times New Roman" pitchFamily="18" charset="0"/>
                <a:cs typeface="Times New Roman" pitchFamily="18" charset="0"/>
              </a:rPr>
              <a:t>користи се за тестирање разлике изме</a:t>
            </a:r>
            <a:r>
              <a:rPr lang="en-US" sz="2000" dirty="0" smtClean="0">
                <a:latin typeface="Times New Roman" pitchFamily="18" charset="0"/>
                <a:cs typeface="Times New Roman" pitchFamily="18" charset="0"/>
              </a:rPr>
              <a:t>ђ</a:t>
            </a:r>
            <a:r>
              <a:rPr lang="sr-Cyrl-CS" sz="2000" dirty="0" smtClean="0">
                <a:latin typeface="Times New Roman" pitchFamily="18" charset="0"/>
                <a:cs typeface="Times New Roman" pitchFamily="18" charset="0"/>
              </a:rPr>
              <a:t>у неколико зависних узорака </a:t>
            </a:r>
            <a:r>
              <a:rPr lang="sr-Latn-CS" sz="2000" dirty="0" smtClean="0">
                <a:latin typeface="Times New Roman" pitchFamily="18" charset="0"/>
                <a:cs typeface="Times New Roman" pitchFamily="18" charset="0"/>
              </a:rPr>
              <a:t>када зависна променљива која се мери има више од 2 категорије</a:t>
            </a:r>
            <a:r>
              <a:rPr lang="sr-Cyrl-C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nSpc>
                <a:spcPct val="150000"/>
              </a:lnSpc>
            </a:pPr>
            <a:r>
              <a:rPr lang="sr-Cyrl-CS" sz="2000" dirty="0" smtClean="0">
                <a:latin typeface="Times New Roman" pitchFamily="18" charset="0"/>
                <a:cs typeface="Times New Roman" pitchFamily="18" charset="0"/>
              </a:rPr>
              <a:t>овај тест је алтернатива за АНОВА тест са поновљеним мерењима који се користи када је исти параметар мерен под различитим условима на истом субјекту.</a:t>
            </a:r>
            <a:endParaRPr lang="en-US" sz="2000" dirty="0" smtClean="0">
              <a:latin typeface="Times New Roman" pitchFamily="18" charset="0"/>
              <a:cs typeface="Times New Roman" pitchFamily="18" charset="0"/>
            </a:endParaRPr>
          </a:p>
          <a:p>
            <a:pPr>
              <a:lnSpc>
                <a:spcPct val="150000"/>
              </a:lnSpc>
            </a:pPr>
            <a:r>
              <a:rPr lang="sr-Cyrl-RS" sz="2000" dirty="0" smtClean="0">
                <a:latin typeface="Times New Roman" pitchFamily="18" charset="0"/>
                <a:cs typeface="Times New Roman" pitchFamily="18" charset="0"/>
              </a:rPr>
              <a:t>п</a:t>
            </a:r>
            <a:r>
              <a:rPr lang="sr-Latn-CS" sz="2000" dirty="0" smtClean="0">
                <a:latin typeface="Times New Roman" pitchFamily="18" charset="0"/>
                <a:cs typeface="Times New Roman" pitchFamily="18" charset="0"/>
              </a:rPr>
              <a:t>роцедура подразумева ран</a:t>
            </a:r>
            <a:r>
              <a:rPr lang="en-US" sz="2000" dirty="0" err="1" smtClean="0">
                <a:latin typeface="Times New Roman" pitchFamily="18" charset="0"/>
                <a:cs typeface="Times New Roman" pitchFamily="18" charset="0"/>
              </a:rPr>
              <a:t>гирање</a:t>
            </a:r>
            <a:r>
              <a:rPr lang="en-U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свак</a:t>
            </a:r>
            <a:r>
              <a:rPr lang="en-US" sz="2000" dirty="0" err="1" smtClean="0">
                <a:latin typeface="Times New Roman" pitchFamily="18" charset="0"/>
                <a:cs typeface="Times New Roman" pitchFamily="18" charset="0"/>
              </a:rPr>
              <a:t>ог</a:t>
            </a:r>
            <a:r>
              <a:rPr lang="en-U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ред</a:t>
            </a:r>
            <a:r>
              <a:rPr lang="en-US" sz="2000" dirty="0" smtClean="0">
                <a:latin typeface="Times New Roman" pitchFamily="18" charset="0"/>
                <a:cs typeface="Times New Roman" pitchFamily="18" charset="0"/>
              </a:rPr>
              <a:t>а </a:t>
            </a:r>
            <a:r>
              <a:rPr lang="sr-Latn-CS" sz="2000" dirty="0" smtClean="0">
                <a:latin typeface="Times New Roman" pitchFamily="18" charset="0"/>
                <a:cs typeface="Times New Roman" pitchFamily="18" charset="0"/>
              </a:rPr>
              <a:t>(или блок</a:t>
            </a:r>
            <a:r>
              <a:rPr lang="en-US" sz="2000" dirty="0" smtClean="0">
                <a:latin typeface="Times New Roman" pitchFamily="18" charset="0"/>
                <a:cs typeface="Times New Roman" pitchFamily="18" charset="0"/>
              </a:rPr>
              <a:t>а</a:t>
            </a:r>
            <a:r>
              <a:rPr lang="sr-Latn-CS" sz="2000" dirty="0" smtClean="0">
                <a:latin typeface="Times New Roman" pitchFamily="18" charset="0"/>
                <a:cs typeface="Times New Roman" pitchFamily="18" charset="0"/>
              </a:rPr>
              <a:t>) заједно, </a:t>
            </a:r>
            <a:r>
              <a:rPr lang="en-US" sz="2000" dirty="0" err="1" smtClean="0">
                <a:latin typeface="Times New Roman" pitchFamily="18" charset="0"/>
                <a:cs typeface="Times New Roman" pitchFamily="18" charset="0"/>
              </a:rPr>
              <a:t>онда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узимајући</a:t>
            </a:r>
            <a:r>
              <a:rPr lang="en-US" sz="2000" dirty="0" smtClean="0">
                <a:latin typeface="Times New Roman" pitchFamily="18" charset="0"/>
                <a:cs typeface="Times New Roman" pitchFamily="18" charset="0"/>
              </a:rPr>
              <a:t> у </a:t>
            </a:r>
            <a:r>
              <a:rPr lang="en-US" sz="2000" dirty="0" err="1" smtClean="0">
                <a:latin typeface="Times New Roman" pitchFamily="18" charset="0"/>
                <a:cs typeface="Times New Roman" pitchFamily="18" charset="0"/>
              </a:rPr>
              <a:t>обзир</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вредности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рангова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колонама</a:t>
            </a:r>
            <a:r>
              <a:rPr lang="en-US" sz="2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100" i="1" dirty="0" smtClean="0">
                <a:latin typeface="Times New Roman" pitchFamily="18" charset="0"/>
                <a:cs typeface="Times New Roman" pitchFamily="18" charset="0"/>
              </a:rPr>
              <a:t>Friedman </a:t>
            </a:r>
            <a:r>
              <a:rPr lang="sr-Cyrl-CS" sz="3100" dirty="0" smtClean="0">
                <a:latin typeface="Times New Roman" pitchFamily="18" charset="0"/>
                <a:cs typeface="Times New Roman" pitchFamily="18" charset="0"/>
              </a:rPr>
              <a:t>тест </a:t>
            </a:r>
            <a:r>
              <a:rPr lang="en-US" dirty="0" smtClean="0"/>
              <a:t/>
            </a:r>
            <a:br>
              <a:rPr lang="en-US" dirty="0" smtClean="0"/>
            </a:br>
            <a:endParaRPr lang="en-US" dirty="0"/>
          </a:p>
        </p:txBody>
      </p:sp>
      <p:sp>
        <p:nvSpPr>
          <p:cNvPr id="3" name="Content Placeholder 2"/>
          <p:cNvSpPr>
            <a:spLocks noGrp="1"/>
          </p:cNvSpPr>
          <p:nvPr>
            <p:ph idx="1"/>
          </p:nvPr>
        </p:nvSpPr>
        <p:spPr>
          <a:xfrm>
            <a:off x="457200" y="1844824"/>
            <a:ext cx="8229600" cy="4729712"/>
          </a:xfrm>
        </p:spPr>
        <p:txBody>
          <a:bodyPr>
            <a:normAutofit/>
          </a:bodyPr>
          <a:lstStyle/>
          <a:p>
            <a:pPr algn="ctr">
              <a:buNone/>
            </a:pPr>
            <a:r>
              <a:rPr lang="sr-Cyrl-RS" sz="2400" i="1" dirty="0" smtClean="0">
                <a:latin typeface="Times New Roman" pitchFamily="18" charset="0"/>
                <a:cs typeface="Times New Roman" pitchFamily="18" charset="0"/>
              </a:rPr>
              <a:t>Тест статистике</a:t>
            </a:r>
            <a:endParaRPr lang="sr-Latn-RS" sz="2400" i="1" dirty="0" smtClean="0">
              <a:latin typeface="Times New Roman" pitchFamily="18" charset="0"/>
              <a:cs typeface="Times New Roman" pitchFamily="18" charset="0"/>
            </a:endParaRPr>
          </a:p>
          <a:p>
            <a:pPr algn="ctr">
              <a:buNone/>
            </a:pPr>
            <a:endParaRPr lang="sr-Cyrl-RS" sz="2400" i="1" dirty="0" smtClean="0">
              <a:latin typeface="Times New Roman" pitchFamily="18" charset="0"/>
              <a:cs typeface="Times New Roman" pitchFamily="18" charset="0"/>
            </a:endParaRPr>
          </a:p>
          <a:p>
            <a:r>
              <a:rPr lang="sr-Cyrl-RS" sz="2000" dirty="0" err="1" smtClean="0">
                <a:latin typeface="Times New Roman" pitchFamily="18" charset="0"/>
                <a:cs typeface="Times New Roman" pitchFamily="18" charset="0"/>
              </a:rPr>
              <a:t>п</a:t>
            </a:r>
            <a:r>
              <a:rPr lang="en-US" sz="2000" dirty="0" err="1" smtClean="0">
                <a:latin typeface="Times New Roman" pitchFamily="18" charset="0"/>
                <a:cs typeface="Times New Roman" pitchFamily="18" charset="0"/>
              </a:rPr>
              <a:t>осматрамо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матрицу</a:t>
            </a:r>
            <a:r>
              <a:rPr lang="en-US" sz="2000" dirty="0" smtClean="0">
                <a:latin typeface="Times New Roman" pitchFamily="18" charset="0"/>
                <a:cs typeface="Times New Roman" pitchFamily="18" charset="0"/>
              </a:rPr>
              <a:t> </a:t>
            </a:r>
            <a:r>
              <a:rPr lang="sr-Latn-RS" sz="2000" i="1" dirty="0" smtClean="0">
                <a:latin typeface="Times New Roman" pitchFamily="18" charset="0"/>
                <a:cs typeface="Times New Roman" pitchFamily="18" charset="0"/>
              </a:rPr>
              <a:t>{</a:t>
            </a:r>
            <a:r>
              <a:rPr lang="sr-Cyrl-RS" sz="2000" i="1" dirty="0" smtClean="0">
                <a:latin typeface="Times New Roman" pitchFamily="18" charset="0"/>
                <a:cs typeface="Times New Roman" pitchFamily="18" charset="0"/>
              </a:rPr>
              <a:t>x</a:t>
            </a:r>
            <a:r>
              <a:rPr lang="sr-Cyrl-RS" sz="2000" i="1" baseline="-25000" dirty="0" smtClean="0">
                <a:latin typeface="Times New Roman" pitchFamily="18" charset="0"/>
                <a:cs typeface="Times New Roman" pitchFamily="18" charset="0"/>
              </a:rPr>
              <a:t>ij</a:t>
            </a:r>
            <a:r>
              <a:rPr lang="sr-Latn-RS" sz="2000" i="1" dirty="0" smtClean="0">
                <a:latin typeface="Times New Roman" pitchFamily="18" charset="0"/>
                <a:cs typeface="Times New Roman" pitchFamily="18" charset="0"/>
              </a:rPr>
              <a:t>}</a:t>
            </a:r>
            <a:r>
              <a:rPr lang="sr-Latn-RS" sz="2000" i="1" baseline="-25000" dirty="0" smtClean="0">
                <a:latin typeface="Times New Roman" pitchFamily="18" charset="0"/>
                <a:cs typeface="Times New Roman" pitchFamily="18" charset="0"/>
              </a:rPr>
              <a:t>nxk</a:t>
            </a:r>
            <a:r>
              <a:rPr lang="sr-Latn-R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a:t>
            </a:r>
            <a:r>
              <a:rPr lang="en-US" sz="2000" dirty="0" smtClean="0">
                <a:latin typeface="Times New Roman" pitchFamily="18" charset="0"/>
                <a:cs typeface="Times New Roman" pitchFamily="18" charset="0"/>
              </a:rPr>
              <a:t> </a:t>
            </a:r>
            <a:r>
              <a:rPr lang="sr-Latn-R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редова</a:t>
            </a:r>
            <a:r>
              <a:rPr lang="en-US" sz="2000" dirty="0" smtClean="0">
                <a:latin typeface="Times New Roman" pitchFamily="18" charset="0"/>
                <a:cs typeface="Times New Roman" pitchFamily="18" charset="0"/>
              </a:rPr>
              <a:t> и </a:t>
            </a:r>
            <a:r>
              <a:rPr lang="sr-Latn-R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колона</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sr-Cyrl-RS" sz="2000" dirty="0" err="1" smtClean="0">
                <a:latin typeface="Times New Roman" pitchFamily="18" charset="0"/>
                <a:cs typeface="Times New Roman" pitchFamily="18" charset="0"/>
              </a:rPr>
              <a:t>з</a:t>
            </a:r>
            <a:r>
              <a:rPr lang="en-US" sz="2000" dirty="0" err="1" smtClean="0">
                <a:latin typeface="Times New Roman" pitchFamily="18" charset="0"/>
                <a:cs typeface="Times New Roman" pitchFamily="18" charset="0"/>
              </a:rPr>
              <a:t>амењујемо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матрицу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новом</a:t>
            </a:r>
            <a:r>
              <a:rPr lang="en-US" sz="2000"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a:t>
            </a:r>
            <a:r>
              <a:rPr lang="sr-Latn-RS" sz="2000" i="1" dirty="0" smtClean="0">
                <a:latin typeface="Times New Roman" pitchFamily="18" charset="0"/>
                <a:cs typeface="Times New Roman" pitchFamily="18" charset="0"/>
              </a:rPr>
              <a:t>{r</a:t>
            </a:r>
            <a:r>
              <a:rPr lang="sr-Cyrl-RS" sz="2000" i="1" baseline="-25000" dirty="0" smtClean="0">
                <a:latin typeface="Times New Roman" pitchFamily="18" charset="0"/>
                <a:cs typeface="Times New Roman" pitchFamily="18" charset="0"/>
              </a:rPr>
              <a:t>ij</a:t>
            </a:r>
            <a:r>
              <a:rPr lang="sr-Latn-RS" sz="2000" i="1" dirty="0" smtClean="0">
                <a:latin typeface="Times New Roman" pitchFamily="18" charset="0"/>
                <a:cs typeface="Times New Roman" pitchFamily="18" charset="0"/>
              </a:rPr>
              <a:t>}</a:t>
            </a:r>
            <a:r>
              <a:rPr lang="sr-Latn-RS" sz="2000" i="1" baseline="-25000" dirty="0" smtClean="0">
                <a:latin typeface="Times New Roman" pitchFamily="18" charset="0"/>
                <a:cs typeface="Times New Roman" pitchFamily="18" charset="0"/>
              </a:rPr>
              <a:t>nxk</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где</a:t>
            </a:r>
            <a:r>
              <a:rPr lang="en-US" sz="2000" dirty="0" smtClean="0">
                <a:latin typeface="Times New Roman" pitchFamily="18" charset="0"/>
                <a:cs typeface="Times New Roman" pitchFamily="18" charset="0"/>
              </a:rPr>
              <a:t> </a:t>
            </a:r>
            <a:r>
              <a:rPr lang="sr-Latn-RS" sz="2000" i="1" dirty="0" smtClean="0">
                <a:latin typeface="Times New Roman" pitchFamily="18" charset="0"/>
                <a:cs typeface="Times New Roman" pitchFamily="18" charset="0"/>
              </a:rPr>
              <a:t>r</a:t>
            </a:r>
            <a:r>
              <a:rPr lang="sr-Cyrl-RS" sz="2000" i="1" baseline="-25000" dirty="0" smtClean="0">
                <a:latin typeface="Times New Roman" pitchFamily="18" charset="0"/>
                <a:cs typeface="Times New Roman" pitchFamily="18" charset="0"/>
              </a:rPr>
              <a:t>ij </a:t>
            </a:r>
            <a:r>
              <a:rPr lang="en-US" sz="2000" dirty="0" err="1" smtClean="0">
                <a:latin typeface="Times New Roman" pitchFamily="18" charset="0"/>
                <a:cs typeface="Times New Roman" pitchFamily="18" charset="0"/>
              </a:rPr>
              <a:t>представља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ранг</a:t>
            </a:r>
            <a:r>
              <a:rPr lang="en-US" sz="2000" dirty="0" smtClean="0">
                <a:latin typeface="Times New Roman" pitchFamily="18" charset="0"/>
                <a:cs typeface="Times New Roman" pitchFamily="18" charset="0"/>
              </a:rPr>
              <a:t> у </a:t>
            </a:r>
            <a:r>
              <a:rPr lang="en-US" sz="2000" dirty="0" err="1" smtClean="0">
                <a:latin typeface="Times New Roman" pitchFamily="18" charset="0"/>
                <a:cs typeface="Times New Roman" pitchFamily="18" charset="0"/>
              </a:rPr>
              <a:t>реду</a:t>
            </a:r>
            <a:r>
              <a:rPr lang="en-US" sz="2000" dirty="0" smtClean="0">
                <a:latin typeface="Times New Roman" pitchFamily="18" charset="0"/>
                <a:cs typeface="Times New Roman" pitchFamily="18" charset="0"/>
              </a:rPr>
              <a:t> </a:t>
            </a:r>
            <a:r>
              <a:rPr lang="sr-Latn-RS" sz="2000" i="1" dirty="0"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r>
              <a:rPr lang="sr-Cyrl-RS" sz="2000" dirty="0" err="1" smtClean="0">
                <a:latin typeface="Times New Roman" pitchFamily="18" charset="0"/>
                <a:cs typeface="Times New Roman" pitchFamily="18" charset="0"/>
              </a:rPr>
              <a:t>н</a:t>
            </a:r>
            <a:r>
              <a:rPr lang="en-US" sz="2000" dirty="0" err="1" smtClean="0">
                <a:latin typeface="Times New Roman" pitchFamily="18" charset="0"/>
                <a:cs typeface="Times New Roman" pitchFamily="18" charset="0"/>
              </a:rPr>
              <a:t>алазимо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вредности</a:t>
            </a:r>
            <a:endParaRPr lang="sr-Latn-RS" sz="2000" dirty="0" smtClean="0">
              <a:latin typeface="Times New Roman" pitchFamily="18" charset="0"/>
              <a:cs typeface="Times New Roman" pitchFamily="18" charset="0"/>
            </a:endParaRPr>
          </a:p>
          <a:p>
            <a:pPr>
              <a:buNone/>
            </a:pPr>
            <a:endParaRPr lang="sr-Latn-R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endParaRPr lang="sr-Cyrl-RS" sz="2400" i="1" dirty="0" smtClean="0">
              <a:latin typeface="Times New Roman" pitchFamily="18" charset="0"/>
              <a:cs typeface="Times New Roman" pitchFamily="18" charset="0"/>
            </a:endParaRPr>
          </a:p>
        </p:txBody>
      </p:sp>
      <p:pic>
        <p:nvPicPr>
          <p:cNvPr id="6" name="Picture 5" descr="\bar{r}_{\cdot j} = \frac{1}{n} \sum_{i=1}^n {r_{ij}}"/>
          <p:cNvPicPr/>
          <p:nvPr/>
        </p:nvPicPr>
        <p:blipFill>
          <a:blip r:embed="rId2" cstate="print"/>
          <a:srcRect/>
          <a:stretch>
            <a:fillRect/>
          </a:stretch>
        </p:blipFill>
        <p:spPr bwMode="auto">
          <a:xfrm>
            <a:off x="1115616" y="4077072"/>
            <a:ext cx="1368152" cy="576064"/>
          </a:xfrm>
          <a:prstGeom prst="rect">
            <a:avLst/>
          </a:prstGeom>
          <a:noFill/>
          <a:ln w="9525">
            <a:noFill/>
            <a:miter lim="800000"/>
            <a:headEnd/>
            <a:tailEnd/>
          </a:ln>
        </p:spPr>
      </p:pic>
      <p:pic>
        <p:nvPicPr>
          <p:cNvPr id="7" name="Picture 6" descr="\bar{r} = \frac{1}{nk}\sum_{i=1}^n \sum_{j=1}^k r_{ij}"/>
          <p:cNvPicPr/>
          <p:nvPr/>
        </p:nvPicPr>
        <p:blipFill>
          <a:blip r:embed="rId3" cstate="print"/>
          <a:srcRect/>
          <a:stretch>
            <a:fillRect/>
          </a:stretch>
        </p:blipFill>
        <p:spPr bwMode="auto">
          <a:xfrm>
            <a:off x="4211960" y="4005064"/>
            <a:ext cx="1728192" cy="576064"/>
          </a:xfrm>
          <a:prstGeom prst="rect">
            <a:avLst/>
          </a:prstGeom>
          <a:noFill/>
          <a:ln w="9525">
            <a:noFill/>
            <a:miter lim="800000"/>
            <a:headEnd/>
            <a:tailEnd/>
          </a:ln>
        </p:spPr>
      </p:pic>
      <p:pic>
        <p:nvPicPr>
          <p:cNvPr id="8" name="Picture 7" descr="SS_t = n\sum_{j=1}^k (\bar{r}_{\cdot j} - \bar{r})^2"/>
          <p:cNvPicPr/>
          <p:nvPr/>
        </p:nvPicPr>
        <p:blipFill>
          <a:blip r:embed="rId4" cstate="print"/>
          <a:srcRect/>
          <a:stretch>
            <a:fillRect/>
          </a:stretch>
        </p:blipFill>
        <p:spPr bwMode="auto">
          <a:xfrm>
            <a:off x="1043608" y="5013176"/>
            <a:ext cx="1872208" cy="648072"/>
          </a:xfrm>
          <a:prstGeom prst="rect">
            <a:avLst/>
          </a:prstGeom>
          <a:noFill/>
          <a:ln w="9525">
            <a:noFill/>
            <a:miter lim="800000"/>
            <a:headEnd/>
            <a:tailEnd/>
          </a:ln>
        </p:spPr>
      </p:pic>
      <p:pic>
        <p:nvPicPr>
          <p:cNvPr id="9" name="Picture 8" descr="SS_e = \frac{1}{n(k-1)} \sum_{i=1}^n \sum_{j=1}^k (r_{ij} - \bar{r})^2"/>
          <p:cNvPicPr/>
          <p:nvPr/>
        </p:nvPicPr>
        <p:blipFill>
          <a:blip r:embed="rId5" cstate="print"/>
          <a:srcRect/>
          <a:stretch>
            <a:fillRect/>
          </a:stretch>
        </p:blipFill>
        <p:spPr bwMode="auto">
          <a:xfrm>
            <a:off x="3707904" y="4941168"/>
            <a:ext cx="2952328" cy="648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100" i="1" dirty="0" smtClean="0">
                <a:latin typeface="Times New Roman" pitchFamily="18" charset="0"/>
                <a:cs typeface="Times New Roman" pitchFamily="18" charset="0"/>
              </a:rPr>
              <a:t>Friedman </a:t>
            </a:r>
            <a:r>
              <a:rPr lang="sr-Cyrl-CS" sz="3100" dirty="0" smtClean="0">
                <a:latin typeface="Times New Roman" pitchFamily="18" charset="0"/>
                <a:cs typeface="Times New Roman" pitchFamily="18" charset="0"/>
              </a:rPr>
              <a:t>тест </a:t>
            </a:r>
            <a:r>
              <a:rPr lang="en-US" dirty="0" smtClean="0"/>
              <a:t/>
            </a:r>
            <a:br>
              <a:rPr lang="en-US" dirty="0" smtClean="0"/>
            </a:br>
            <a:endParaRPr lang="en-US" dirty="0"/>
          </a:p>
        </p:txBody>
      </p:sp>
      <p:sp>
        <p:nvSpPr>
          <p:cNvPr id="3" name="Content Placeholder 2"/>
          <p:cNvSpPr>
            <a:spLocks noGrp="1"/>
          </p:cNvSpPr>
          <p:nvPr>
            <p:ph idx="1"/>
          </p:nvPr>
        </p:nvSpPr>
        <p:spPr>
          <a:xfrm>
            <a:off x="457200" y="1844824"/>
            <a:ext cx="8229600" cy="4729712"/>
          </a:xfrm>
        </p:spPr>
        <p:txBody>
          <a:bodyPr/>
          <a:lstStyle/>
          <a:p>
            <a:pPr algn="ctr">
              <a:buNone/>
            </a:pPr>
            <a:r>
              <a:rPr lang="sr-Cyrl-RS" sz="2400" i="1" dirty="0" smtClean="0">
                <a:latin typeface="Times New Roman" pitchFamily="18" charset="0"/>
                <a:cs typeface="Times New Roman" pitchFamily="18" charset="0"/>
              </a:rPr>
              <a:t>Тест статистике</a:t>
            </a:r>
            <a:endParaRPr lang="sr-Latn-RS" sz="2400" i="1" dirty="0" smtClean="0">
              <a:latin typeface="Times New Roman" pitchFamily="18" charset="0"/>
              <a:cs typeface="Times New Roman" pitchFamily="18" charset="0"/>
            </a:endParaRPr>
          </a:p>
          <a:p>
            <a:pPr>
              <a:buNone/>
            </a:pPr>
            <a:endParaRPr lang="sr-Latn-RS" i="1"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рачунамо тест статистику</a:t>
            </a:r>
          </a:p>
          <a:p>
            <a:endParaRPr lang="sr-Cyrl-RS" dirty="0" smtClean="0"/>
          </a:p>
          <a:p>
            <a:endParaRPr lang="sr-Cyrl-RS" dirty="0" smtClean="0"/>
          </a:p>
          <a:p>
            <a:endParaRPr lang="sr-Cyrl-RS" sz="2000" dirty="0" smtClean="0">
              <a:latin typeface="Times New Roman" pitchFamily="18" charset="0"/>
              <a:cs typeface="Times New Roman" pitchFamily="18" charset="0"/>
            </a:endParaRPr>
          </a:p>
          <a:p>
            <a:r>
              <a:rPr lang="sr-Cyrl-RS" sz="2000" dirty="0" err="1" smtClean="0">
                <a:latin typeface="Times New Roman" pitchFamily="18" charset="0"/>
                <a:cs typeface="Times New Roman" pitchFamily="18" charset="0"/>
              </a:rPr>
              <a:t>к</a:t>
            </a:r>
            <a:r>
              <a:rPr lang="en-US" sz="2000" dirty="0" err="1" smtClean="0">
                <a:latin typeface="Times New Roman" pitchFamily="18" charset="0"/>
                <a:cs typeface="Times New Roman" pitchFamily="18" charset="0"/>
              </a:rPr>
              <a:t>оначно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уколико</a:t>
            </a:r>
            <a:r>
              <a:rPr lang="en-US" sz="2000" dirty="0" smtClean="0">
                <a:latin typeface="Times New Roman" pitchFamily="18" charset="0"/>
                <a:cs typeface="Times New Roman" pitchFamily="18" charset="0"/>
              </a:rPr>
              <a:t> je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или</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велико</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на пример</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&gt; 15 </a:t>
            </a:r>
            <a:r>
              <a:rPr lang="sr-Cyrl-RS" sz="2000" dirty="0" smtClean="0">
                <a:latin typeface="Times New Roman" pitchFamily="18" charset="0"/>
                <a:cs typeface="Times New Roman" pitchFamily="18" charset="0"/>
              </a:rPr>
              <a:t>или</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&gt; 4) </a:t>
            </a:r>
            <a:r>
              <a:rPr lang="sr-Cyrl-RS" sz="2000" dirty="0" smtClean="0">
                <a:latin typeface="Times New Roman" pitchFamily="18" charset="0"/>
                <a:cs typeface="Times New Roman" pitchFamily="18" charset="0"/>
              </a:rPr>
              <a:t>расподела вероватноће</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може да се апроксимира Хи-квадрат расподелом. </a:t>
            </a:r>
            <a:r>
              <a:rPr lang="en-US" sz="2000" dirty="0" smtClean="0"/>
              <a:t>У </a:t>
            </a:r>
            <a:r>
              <a:rPr lang="en-US" sz="2000" dirty="0" err="1" smtClean="0"/>
              <a:t>том</a:t>
            </a:r>
            <a:r>
              <a:rPr lang="en-US" sz="2000" dirty="0" smtClean="0"/>
              <a:t> </a:t>
            </a:r>
            <a:r>
              <a:rPr lang="en-US" sz="2000" dirty="0" err="1" smtClean="0"/>
              <a:t>случају</a:t>
            </a:r>
            <a:r>
              <a:rPr lang="en-US" sz="2000" dirty="0" smtClean="0"/>
              <a:t> </a:t>
            </a:r>
            <a:r>
              <a:rPr lang="en-US" sz="2000" dirty="0" err="1" smtClean="0"/>
              <a:t>је</a:t>
            </a:r>
            <a:r>
              <a:rPr lang="en-US" sz="2000" dirty="0" smtClean="0"/>
              <a:t> </a:t>
            </a:r>
            <a:r>
              <a:rPr lang="sr-Latn-RS" sz="2000" i="1" dirty="0" smtClean="0"/>
              <a:t>p</a:t>
            </a:r>
            <a:r>
              <a:rPr lang="en-US" sz="2000" dirty="0" smtClean="0"/>
              <a:t>-</a:t>
            </a:r>
            <a:r>
              <a:rPr lang="en-US" sz="2000" dirty="0" err="1" smtClean="0"/>
              <a:t>вредност</a:t>
            </a:r>
            <a:r>
              <a:rPr lang="en-US" sz="2000" dirty="0" smtClean="0"/>
              <a:t> </a:t>
            </a:r>
            <a:r>
              <a:rPr lang="en-US" sz="2000" dirty="0" err="1" smtClean="0"/>
              <a:t>дата</a:t>
            </a:r>
            <a:r>
              <a:rPr lang="en-US" sz="2000" dirty="0" smtClean="0"/>
              <a:t> </a:t>
            </a:r>
            <a:r>
              <a:rPr lang="en-US" sz="2000" dirty="0" err="1" smtClean="0"/>
              <a:t>са</a:t>
            </a:r>
            <a:r>
              <a:rPr lang="en-US" sz="2000" dirty="0" smtClean="0"/>
              <a:t> </a:t>
            </a:r>
            <a:endParaRPr lang="sr-Latn-RS" sz="2000" dirty="0" smtClean="0"/>
          </a:p>
          <a:p>
            <a:endParaRPr lang="en-US" sz="2000" dirty="0">
              <a:latin typeface="Times New Roman" pitchFamily="18" charset="0"/>
              <a:cs typeface="Times New Roman" pitchFamily="18" charset="0"/>
            </a:endParaRPr>
          </a:p>
        </p:txBody>
      </p:sp>
      <p:pic>
        <p:nvPicPr>
          <p:cNvPr id="4" name="Picture 3" descr="Q = \frac{SS_t}{SS_e}"/>
          <p:cNvPicPr/>
          <p:nvPr/>
        </p:nvPicPr>
        <p:blipFill>
          <a:blip r:embed="rId2" cstate="print"/>
          <a:srcRect/>
          <a:stretch>
            <a:fillRect/>
          </a:stretch>
        </p:blipFill>
        <p:spPr bwMode="auto">
          <a:xfrm>
            <a:off x="3923928" y="3501008"/>
            <a:ext cx="1080120" cy="576064"/>
          </a:xfrm>
          <a:prstGeom prst="rect">
            <a:avLst/>
          </a:prstGeom>
          <a:noFill/>
          <a:ln w="9525">
            <a:noFill/>
            <a:miter lim="800000"/>
            <a:headEnd/>
            <a:tailEnd/>
          </a:ln>
        </p:spPr>
      </p:pic>
      <p:pic>
        <p:nvPicPr>
          <p:cNvPr id="5" name="Picture 4" descr="\mathbf{P}(\chi^2_{k-1} \ge Q)"/>
          <p:cNvPicPr/>
          <p:nvPr/>
        </p:nvPicPr>
        <p:blipFill>
          <a:blip r:embed="rId3" cstate="print"/>
          <a:srcRect/>
          <a:stretch>
            <a:fillRect/>
          </a:stretch>
        </p:blipFill>
        <p:spPr bwMode="auto">
          <a:xfrm>
            <a:off x="4211960" y="5733256"/>
            <a:ext cx="1296144"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normAutofit/>
          </a:bodyPr>
          <a:lstStyle/>
          <a:p>
            <a:pPr algn="ctr">
              <a:buNone/>
            </a:pPr>
            <a:r>
              <a:rPr lang="sr-Cyrl-RS" sz="2400" i="1" dirty="0" smtClean="0">
                <a:latin typeface="Times New Roman" pitchFamily="18" charset="0"/>
                <a:cs typeface="Times New Roman" pitchFamily="18" charset="0"/>
              </a:rPr>
              <a:t>Пример</a:t>
            </a:r>
          </a:p>
          <a:p>
            <a:pPr algn="ctr">
              <a:buNone/>
            </a:pPr>
            <a:endParaRPr lang="sr-Cyrl-RS" sz="2400" i="1"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Истражива</a:t>
            </a:r>
            <a:r>
              <a:rPr lang="sr-Cyrl-RS" sz="2000" dirty="0" smtClean="0">
                <a:latin typeface="Times New Roman" pitchFamily="18" charset="0"/>
                <a:cs typeface="Times New Roman" pitchFamily="18" charset="0"/>
              </a:rPr>
              <a:t>ч</a:t>
            </a:r>
            <a:r>
              <a:rPr lang="en-US" sz="2000" dirty="0" smtClean="0">
                <a:latin typeface="Times New Roman" pitchFamily="18" charset="0"/>
                <a:cs typeface="Times New Roman" pitchFamily="18" charset="0"/>
              </a:rPr>
              <a:t>и </a:t>
            </a:r>
            <a:r>
              <a:rPr lang="sr-Cyrl-RS" sz="2000" dirty="0" smtClean="0">
                <a:latin typeface="Times New Roman" pitchFamily="18" charset="0"/>
                <a:cs typeface="Times New Roman" pitchFamily="18" charset="0"/>
              </a:rPr>
              <a:t>ж</a:t>
            </a:r>
            <a:r>
              <a:rPr lang="en-US" sz="2000" dirty="0" err="1" smtClean="0">
                <a:latin typeface="Times New Roman" pitchFamily="18" charset="0"/>
                <a:cs typeface="Times New Roman" pitchFamily="18" charset="0"/>
              </a:rPr>
              <a:t>еле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установе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ли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музика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ути</a:t>
            </a:r>
            <a:r>
              <a:rPr lang="sr-Cyrl-RS" sz="2000" dirty="0" smtClean="0">
                <a:latin typeface="Times New Roman" pitchFamily="18" charset="0"/>
                <a:cs typeface="Times New Roman" pitchFamily="18" charset="0"/>
              </a:rPr>
              <a:t>ч</a:t>
            </a:r>
            <a:r>
              <a:rPr lang="en-US" sz="2000" dirty="0" smtClean="0">
                <a:latin typeface="Times New Roman" pitchFamily="18" charset="0"/>
                <a:cs typeface="Times New Roman" pitchFamily="18" charset="0"/>
              </a:rPr>
              <a:t>е </a:t>
            </a:r>
            <a:r>
              <a:rPr lang="en-US" sz="2000" dirty="0" err="1" smtClean="0">
                <a:latin typeface="Times New Roman" pitchFamily="18" charset="0"/>
                <a:cs typeface="Times New Roman" pitchFamily="18" charset="0"/>
              </a:rPr>
              <a:t>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физи</a:t>
            </a:r>
            <a:r>
              <a:rPr lang="sr-Cyrl-RS" sz="2000" dirty="0" smtClean="0">
                <a:latin typeface="Times New Roman" pitchFamily="18" charset="0"/>
                <a:cs typeface="Times New Roman" pitchFamily="18" charset="0"/>
              </a:rPr>
              <a:t>ч</a:t>
            </a:r>
            <a:r>
              <a:rPr lang="en-US" sz="2000" dirty="0" err="1" smtClean="0">
                <a:latin typeface="Times New Roman" pitchFamily="18" charset="0"/>
                <a:cs typeface="Times New Roman" pitchFamily="18" charset="0"/>
              </a:rPr>
              <a:t>ко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ве</a:t>
            </a:r>
            <a:r>
              <a:rPr lang="sr-Cyrl-RS" sz="2000" dirty="0" smtClean="0">
                <a:latin typeface="Times New Roman" pitchFamily="18" charset="0"/>
                <a:cs typeface="Times New Roman" pitchFamily="18" charset="0"/>
              </a:rPr>
              <a:t>ж</a:t>
            </a:r>
            <a:r>
              <a:rPr lang="en-US" sz="2000" dirty="0" err="1" smtClean="0">
                <a:latin typeface="Times New Roman" pitchFamily="18" charset="0"/>
                <a:cs typeface="Times New Roman" pitchFamily="18" charset="0"/>
              </a:rPr>
              <a:t>бање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конкретном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примеру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испитаници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трчали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покретној</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траци</a:t>
            </a:r>
            <a:r>
              <a:rPr lang="en-US" sz="2000" dirty="0" smtClean="0">
                <a:latin typeface="Times New Roman" pitchFamily="18" charset="0"/>
                <a:cs typeface="Times New Roman" pitchFamily="18" charset="0"/>
              </a:rPr>
              <a:t>. У </a:t>
            </a:r>
            <a:r>
              <a:rPr lang="en-US" sz="2000" dirty="0" err="1" smtClean="0">
                <a:latin typeface="Times New Roman" pitchFamily="18" charset="0"/>
                <a:cs typeface="Times New Roman" pitchFamily="18" charset="0"/>
              </a:rPr>
              <a:t>произвољном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реду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сваки</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субјекат</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трчао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док</a:t>
            </a:r>
            <a:r>
              <a:rPr lang="en-US" sz="2000" dirty="0" smtClean="0">
                <a:latin typeface="Times New Roman" pitchFamily="18" charset="0"/>
                <a:cs typeface="Times New Roman" pitchFamily="18" charset="0"/>
              </a:rPr>
              <a:t>: </a:t>
            </a:r>
            <a:endParaRPr lang="sr-Cyrl-RS" sz="2000"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(а) </a:t>
            </a:r>
            <a:r>
              <a:rPr lang="en-US" sz="2000" dirty="0" err="1" smtClean="0">
                <a:latin typeface="Times New Roman" pitchFamily="18" charset="0"/>
                <a:cs typeface="Times New Roman" pitchFamily="18" charset="0"/>
              </a:rPr>
              <a:t>није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било</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музике</a:t>
            </a:r>
            <a:r>
              <a:rPr lang="en-US" sz="2000" dirty="0" smtClean="0">
                <a:latin typeface="Times New Roman" pitchFamily="18" charset="0"/>
                <a:cs typeface="Times New Roman" pitchFamily="18" charset="0"/>
              </a:rPr>
              <a:t> </a:t>
            </a:r>
            <a:endParaRPr lang="sr-Cyrl-RS" sz="2000"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(б) </a:t>
            </a:r>
            <a:r>
              <a:rPr lang="en-US" sz="2000" dirty="0" err="1" smtClean="0">
                <a:latin typeface="Times New Roman" pitchFamily="18" charset="0"/>
                <a:cs typeface="Times New Roman" pitchFamily="18" charset="0"/>
              </a:rPr>
              <a:t>пуштена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класична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музика</a:t>
            </a:r>
            <a:r>
              <a:rPr lang="en-US" sz="2000" dirty="0" smtClean="0">
                <a:latin typeface="Times New Roman" pitchFamily="18" charset="0"/>
                <a:cs typeface="Times New Roman" pitchFamily="18" charset="0"/>
              </a:rPr>
              <a:t> </a:t>
            </a:r>
            <a:endParaRPr lang="sr-Cyrl-RS" sz="2000" dirty="0" smtClean="0">
              <a:latin typeface="Times New Roman" pitchFamily="18" charset="0"/>
              <a:cs typeface="Times New Roman" pitchFamily="18" charset="0"/>
            </a:endParaRPr>
          </a:p>
          <a:p>
            <a:pPr>
              <a:buNone/>
            </a:pPr>
            <a:r>
              <a:rPr lang="sr-Cyrl-R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(в) </a:t>
            </a:r>
            <a:r>
              <a:rPr lang="en-US" sz="2000" dirty="0" err="1" smtClean="0">
                <a:latin typeface="Times New Roman" pitchFamily="18" charset="0"/>
                <a:cs typeface="Times New Roman" pitchFamily="18" charset="0"/>
              </a:rPr>
              <a:t>пуштена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је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денс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музика</a:t>
            </a:r>
            <a:r>
              <a:rPr lang="en-US" sz="2000" dirty="0" smtClean="0">
                <a:latin typeface="Times New Roman" pitchFamily="18" charset="0"/>
                <a:cs typeface="Times New Roman" pitchFamily="18" charset="0"/>
              </a:rPr>
              <a:t>.</a:t>
            </a:r>
          </a:p>
          <a:p>
            <a:pPr>
              <a:buNone/>
            </a:pPr>
            <a:endParaRPr lang="sr-Cyrl-R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r>
              <a:rPr lang="sr-Cyrl-RS" sz="2000" dirty="0" smtClean="0">
                <a:latin typeface="Times New Roman" pitchFamily="18" charset="0"/>
                <a:cs typeface="Times New Roman" pitchFamily="18" charset="0"/>
              </a:rPr>
              <a:t>Дата је база:</a:t>
            </a:r>
          </a:p>
          <a:p>
            <a:pPr>
              <a:buNone/>
            </a:pPr>
            <a:endParaRPr lang="sr-Cyrl-RS" sz="2000" dirty="0" smtClean="0">
              <a:latin typeface="Times New Roman" pitchFamily="18" charset="0"/>
              <a:cs typeface="Times New Roman" pitchFamily="18" charset="0"/>
            </a:endParaRPr>
          </a:p>
          <a:p>
            <a:pPr>
              <a:buNone/>
            </a:pPr>
            <a:endParaRPr lang="en-US" dirty="0"/>
          </a:p>
        </p:txBody>
      </p:sp>
      <p:pic>
        <p:nvPicPr>
          <p:cNvPr id="1026" name="Picture 2" descr="C:\Users\Pavle\Desktop\friedman-test-data.png"/>
          <p:cNvPicPr>
            <a:picLocks noChangeAspect="1" noChangeArrowheads="1"/>
          </p:cNvPicPr>
          <p:nvPr/>
        </p:nvPicPr>
        <p:blipFill>
          <a:blip r:embed="rId2" cstate="print"/>
          <a:srcRect/>
          <a:stretch>
            <a:fillRect/>
          </a:stretch>
        </p:blipFill>
        <p:spPr bwMode="auto">
          <a:xfrm>
            <a:off x="2843808" y="3212976"/>
            <a:ext cx="3704353" cy="318896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i="1" dirty="0" smtClean="0">
                <a:latin typeface="Times New Roman" pitchFamily="18" charset="0"/>
                <a:cs typeface="Times New Roman" pitchFamily="18" charset="0"/>
              </a:rPr>
              <a:t>Friedman </a:t>
            </a:r>
            <a:r>
              <a:rPr lang="sr-Cyrl-CS" sz="2800" dirty="0" smtClean="0">
                <a:latin typeface="Times New Roman" pitchFamily="18" charset="0"/>
                <a:cs typeface="Times New Roman" pitchFamily="18" charset="0"/>
              </a:rPr>
              <a:t>тест</a:t>
            </a:r>
            <a:endParaRPr lang="en-US" sz="2800" dirty="0"/>
          </a:p>
        </p:txBody>
      </p:sp>
      <p:sp>
        <p:nvSpPr>
          <p:cNvPr id="3" name="Content Placeholder 2"/>
          <p:cNvSpPr>
            <a:spLocks noGrp="1"/>
          </p:cNvSpPr>
          <p:nvPr>
            <p:ph idx="1"/>
          </p:nvPr>
        </p:nvSpPr>
        <p:spPr>
          <a:xfrm>
            <a:off x="457200" y="1916832"/>
            <a:ext cx="8229600" cy="4657704"/>
          </a:xfrm>
        </p:spPr>
        <p:txBody>
          <a:bodyPr/>
          <a:lstStyle/>
          <a:p>
            <a:pPr algn="ctr">
              <a:buNone/>
            </a:pPr>
            <a:r>
              <a:rPr lang="sr-Cyrl-RS" sz="2400" i="1" dirty="0" smtClean="0">
                <a:latin typeface="Times New Roman" pitchFamily="18" charset="0"/>
                <a:cs typeface="Times New Roman" pitchFamily="18" charset="0"/>
              </a:rPr>
              <a:t>Пример</a:t>
            </a:r>
          </a:p>
          <a:p>
            <a:pPr>
              <a:buNone/>
            </a:pPr>
            <a:r>
              <a:rPr lang="en-US" sz="2000" dirty="0" smtClean="0">
                <a:latin typeface="Times New Roman" pitchFamily="18" charset="0"/>
                <a:cs typeface="Times New Roman" pitchFamily="18" charset="0"/>
              </a:rPr>
              <a:t>Analyze </a:t>
            </a:r>
            <a:r>
              <a:rPr lang="sr-Cyrl-R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&gt; Nonparametric Tests</a:t>
            </a:r>
            <a:r>
              <a:rPr lang="sr-Cyrl-R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&gt; Legacy Dialogs </a:t>
            </a:r>
            <a:r>
              <a:rPr lang="sr-Cyrl-RS" sz="2000" dirty="0" smtClean="0">
                <a:latin typeface="Times New Roman" pitchFamily="18" charset="0"/>
                <a:cs typeface="Times New Roman" pitchFamily="18" charset="0"/>
              </a:rPr>
              <a:t>-&gt;</a:t>
            </a:r>
            <a:r>
              <a:rPr lang="en-US" sz="2000" dirty="0" smtClean="0">
                <a:latin typeface="Times New Roman" pitchFamily="18" charset="0"/>
                <a:cs typeface="Times New Roman" pitchFamily="18" charset="0"/>
              </a:rPr>
              <a:t> K Related Samples...</a:t>
            </a:r>
            <a:endParaRPr lang="sr-Cyrl-RS" sz="2000" dirty="0" smtClean="0">
              <a:latin typeface="Times New Roman" pitchFamily="18" charset="0"/>
              <a:cs typeface="Times New Roman" pitchFamily="18" charset="0"/>
            </a:endParaRPr>
          </a:p>
          <a:p>
            <a:pPr>
              <a:buNone/>
            </a:pPr>
            <a:endParaRPr lang="sr-Cyrl-RS" i="1" dirty="0" smtClean="0">
              <a:latin typeface="Times New Roman" pitchFamily="18" charset="0"/>
              <a:cs typeface="Times New Roman" pitchFamily="18" charset="0"/>
            </a:endParaRPr>
          </a:p>
          <a:p>
            <a:endParaRPr lang="en-US" dirty="0"/>
          </a:p>
        </p:txBody>
      </p:sp>
      <p:pic>
        <p:nvPicPr>
          <p:cNvPr id="2050" name="Picture 2" descr="C:\Users\Pavle\Desktop\friedman-test-1.png"/>
          <p:cNvPicPr>
            <a:picLocks noChangeAspect="1" noChangeArrowheads="1"/>
          </p:cNvPicPr>
          <p:nvPr/>
        </p:nvPicPr>
        <p:blipFill>
          <a:blip r:embed="rId2" cstate="print"/>
          <a:srcRect/>
          <a:stretch>
            <a:fillRect/>
          </a:stretch>
        </p:blipFill>
        <p:spPr bwMode="auto">
          <a:xfrm>
            <a:off x="2339752" y="3140968"/>
            <a:ext cx="4679035" cy="33843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TotalTime>
  <Words>1289</Words>
  <Application>Microsoft Office PowerPoint</Application>
  <PresentationFormat>On-screen Show (4:3)</PresentationFormat>
  <Paragraphs>176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Urban</vt:lpstr>
      <vt:lpstr>Slide 1</vt:lpstr>
      <vt:lpstr>Непараметарски тестови за к зависних узорака</vt:lpstr>
      <vt:lpstr>Непараметарски тестови за к зависних узорака</vt:lpstr>
      <vt:lpstr>Friedman тест </vt:lpstr>
      <vt:lpstr>Friedman тест  </vt:lpstr>
      <vt:lpstr>Friedman тест  </vt:lpstr>
      <vt:lpstr>Friedman тест</vt:lpstr>
      <vt:lpstr>Friedman тест</vt:lpstr>
      <vt:lpstr>Friedman тест</vt:lpstr>
      <vt:lpstr>Friedman тест</vt:lpstr>
      <vt:lpstr>Friedman тест</vt:lpstr>
      <vt:lpstr>Friedman тест</vt:lpstr>
      <vt:lpstr>Friedman тест</vt:lpstr>
      <vt:lpstr>Friedman тест</vt:lpstr>
      <vt:lpstr>Friedman тест</vt:lpstr>
      <vt:lpstr>Friedman тест</vt:lpstr>
      <vt:lpstr>Friedman тест</vt:lpstr>
      <vt:lpstr>Friedman тест</vt:lpstr>
      <vt:lpstr> Kendall's W тест </vt:lpstr>
      <vt:lpstr>Kendall's W тест</vt:lpstr>
      <vt:lpstr>Kendall's W тест</vt:lpstr>
      <vt:lpstr>Kendall's W тест</vt:lpstr>
      <vt:lpstr>Kendall's W тест</vt:lpstr>
      <vt:lpstr>Kendall's W тест</vt:lpstr>
      <vt:lpstr>Kendall's W тест</vt:lpstr>
      <vt:lpstr> Cochran's Q тест </vt:lpstr>
      <vt:lpstr>Cochran's Q тест</vt:lpstr>
      <vt:lpstr>Cochran's Q тест</vt:lpstr>
      <vt:lpstr>Cochran's Q тест</vt:lpstr>
      <vt:lpstr>Cochran's Q тест</vt:lpstr>
      <vt:lpstr>Cochran's Q тест</vt:lpstr>
      <vt:lpstr>Cochran's Q тест</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Pavle</dc:creator>
  <cp:lastModifiedBy>Pavle</cp:lastModifiedBy>
  <cp:revision>26</cp:revision>
  <dcterms:created xsi:type="dcterms:W3CDTF">2015-04-04T17:45:42Z</dcterms:created>
  <dcterms:modified xsi:type="dcterms:W3CDTF">2015-04-06T11:16:30Z</dcterms:modified>
</cp:coreProperties>
</file>