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80" r:id="rId11"/>
    <p:sldId id="281" r:id="rId12"/>
    <p:sldId id="260" r:id="rId13"/>
    <p:sldId id="261" r:id="rId14"/>
    <p:sldId id="266" r:id="rId15"/>
    <p:sldId id="279" r:id="rId16"/>
    <p:sldId id="268" r:id="rId17"/>
    <p:sldId id="272" r:id="rId18"/>
    <p:sldId id="262" r:id="rId19"/>
    <p:sldId id="263" r:id="rId20"/>
    <p:sldId id="264" r:id="rId21"/>
    <p:sldId id="270" r:id="rId22"/>
    <p:sldId id="265" r:id="rId23"/>
    <p:sldId id="271" r:id="rId24"/>
    <p:sldId id="282" r:id="rId25"/>
    <p:sldId id="285" r:id="rId26"/>
    <p:sldId id="283" r:id="rId27"/>
    <p:sldId id="286" r:id="rId28"/>
    <p:sldId id="284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A56504-5DDB-49F1-A72D-B2CC3B2CD66D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48BA5E-CEE6-494E-8C14-6343E8B6F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914400"/>
            <a:ext cx="6172200" cy="1894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EXPLORE</a:t>
            </a:r>
            <a:r>
              <a:rPr lang="sr-Latn-RS" sz="3600" dirty="0" smtClean="0"/>
              <a:t> </a:t>
            </a:r>
            <a:r>
              <a:rPr lang="en-US" sz="3600" dirty="0" smtClean="0"/>
              <a:t>-</a:t>
            </a:r>
            <a:r>
              <a:rPr lang="sr-Latn-RS" sz="3600" dirty="0" smtClean="0"/>
              <a:t> </a:t>
            </a:r>
            <a:r>
              <a:rPr lang="en-US" sz="3600" dirty="0" err="1" smtClean="0"/>
              <a:t>testovi</a:t>
            </a:r>
            <a:r>
              <a:rPr lang="sr-Latn-RS" sz="3600" dirty="0" smtClean="0"/>
              <a:t>                        </a:t>
            </a:r>
            <a:r>
              <a:rPr lang="en-US" sz="3600" dirty="0" err="1" smtClean="0"/>
              <a:t>normalnosti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6172200" cy="1371600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en-US" sz="2000" dirty="0" err="1" smtClean="0"/>
              <a:t>Jasna</a:t>
            </a:r>
            <a:r>
              <a:rPr lang="en-US" sz="2000" dirty="0" smtClean="0"/>
              <a:t> </a:t>
            </a:r>
            <a:r>
              <a:rPr lang="en-US" sz="2000" dirty="0" err="1" smtClean="0"/>
              <a:t>Glavonji</a:t>
            </a:r>
            <a:r>
              <a:rPr lang="sr-Latn-RS" sz="2000" dirty="0" smtClean="0"/>
              <a:t>ć 78/2011</a:t>
            </a:r>
            <a:br>
              <a:rPr lang="sr-Latn-RS" sz="2000" dirty="0" smtClean="0"/>
            </a:br>
            <a:r>
              <a:rPr lang="sr-Latn-RS" sz="2000" dirty="0" smtClean="0"/>
              <a:t>Sandra Belić 168/2011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638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 smtClean="0"/>
              <a:t>Matematički fakultet, Beograd</a:t>
            </a:r>
            <a:endParaRPr lang="en-US" sz="1400" dirty="0" smtClean="0"/>
          </a:p>
          <a:p>
            <a:pPr algn="ctr"/>
            <a:r>
              <a:rPr lang="en-US" sz="1400" dirty="0" err="1" smtClean="0"/>
              <a:t>maj</a:t>
            </a:r>
            <a:r>
              <a:rPr lang="en-US" sz="1400" dirty="0" smtClean="0"/>
              <a:t>, 2015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Q-Q plot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plot je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graf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dobija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tako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što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se u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koordinatnom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s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istemu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prika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žu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teorijski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kvantili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neke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raspodele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visnosti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o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uzora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čkih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kvantil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og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uzorka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Svaka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ač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ka (x, y)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ovom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grafu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odgovara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kvantilu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teorijske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raspodele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(x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koordinata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kvantilu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uzora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čke raspodele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(y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koordinata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).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Graf se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sastoji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od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tako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dobi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enih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ač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aka. </a:t>
            </a:r>
            <a:endParaRPr lang="sr-Latn-RS" sz="2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4873752"/>
          </a:xfrm>
        </p:spPr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Interpretacija Q-Q plota:</a:t>
            </a:r>
          </a:p>
          <a:p>
            <a:pPr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	-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Ako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raspodele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jednake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onda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ačke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le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ž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pribli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ž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pravcu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y = x.</a:t>
            </a: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	-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Ako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jedna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raspodela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linearna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transformacija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druge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(to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zna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smo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pogodili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raspodelu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samo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jo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š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treba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proceniti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o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ekivanje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disperziju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ač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grafa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le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ž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nekom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pravcu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(y = ax + b).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953000"/>
          </a:xfrm>
        </p:spPr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grafici: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Normal Q-Q Plot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Detrended Q-Q Plot; </a:t>
            </a: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prvo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grafik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Normal Q-Q plot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uočimo pravu liniju koja predstavlja očekivanu normalnu raspodelu, i liniju koja je sastavljena od tačaka-vrednosti iz naših podataka; ukoliko je raspodela promenljive normalna, onda bi tačke bile raspoređene blizu prave linije, što ovde nije slučaj; stoga, i grafičkim putem zaključujemo da promenljiva nije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normalno raspodeljena;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429000"/>
            <a:ext cx="4254624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Drugi grafik,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Detrended Normal Q-Q plot,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prikazuje isto kao i Normal Q-Q plot, samo na drugačiji način: naime, horizontalna linija predstavlja kvantile koje očekujemo da dobijemo ako je u pitanju normalna raspodela, dok tačkice predstavljaju veličinu i pravac odstupanja posmatranih kvantila (posmatrane promenljive); svaka tačka se dobija oduzimanjem očekivanog od posmatranog kvantila; ukoliko je distribucija normalna, tačkice treba da se grupišu horizontalno oko nule bez određenog reda, dok ovde</a:t>
            </a:r>
          </a:p>
          <a:p>
            <a:pPr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	možemo primetiti da se tačke</a:t>
            </a:r>
          </a:p>
          <a:p>
            <a:pPr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	ne koncentrišu oko date linije;</a:t>
            </a:r>
          </a:p>
          <a:p>
            <a:pPr>
              <a:buNone/>
            </a:pPr>
            <a:endParaRPr lang="sr-Latn-RS" sz="2600" dirty="0" smtClean="0"/>
          </a:p>
          <a:p>
            <a:pPr>
              <a:buNone/>
            </a:pPr>
            <a:endParaRPr lang="sr-Latn-RS" sz="2600" dirty="0" smtClean="0"/>
          </a:p>
          <a:p>
            <a:pPr>
              <a:buNone/>
            </a:pPr>
            <a:r>
              <a:rPr lang="sr-Latn-RS" sz="2600" dirty="0" smtClean="0"/>
              <a:t>	</a:t>
            </a:r>
          </a:p>
          <a:p>
            <a:pPr>
              <a:buNone/>
            </a:pPr>
            <a:endParaRPr lang="sr-Latn-RS" sz="2600" dirty="0" smtClean="0"/>
          </a:p>
        </p:txBody>
      </p:sp>
      <p:pic>
        <p:nvPicPr>
          <p:cNvPr id="7" name="Picture 6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423896"/>
            <a:ext cx="4257486" cy="3434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808038"/>
          </a:xfrm>
        </p:spPr>
        <p:txBody>
          <a:bodyPr>
            <a:normAutofit/>
          </a:bodyPr>
          <a:lstStyle/>
          <a:p>
            <a:pPr algn="l"/>
            <a:r>
              <a:rPr lang="sr-Latn-RS" sz="3200" dirty="0" smtClean="0"/>
              <a:t>Q-Q plot, P-P plot u SPSS-u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U SPSS-u postoji kartica gde mogu posebno da se dobiju grafikoni Q-Q i P-P plota, nezavisno od testova normalnosti:</a:t>
            </a:r>
          </a:p>
          <a:p>
            <a:pPr>
              <a:buNone/>
            </a:pP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	Analyze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 -&gt; Descriptive Statistics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-&gt; </a:t>
            </a:r>
            <a:endParaRPr lang="sr-Latn-RS" sz="26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sz="2600" i="1" dirty="0" smtClean="0"/>
          </a:p>
          <a:p>
            <a:pPr>
              <a:buNone/>
            </a:pPr>
            <a:endParaRPr lang="sr-Latn-RS" sz="2600" dirty="0" smtClean="0"/>
          </a:p>
          <a:p>
            <a:endParaRPr lang="en-US" sz="2600" dirty="0"/>
          </a:p>
        </p:txBody>
      </p:sp>
      <p:pic>
        <p:nvPicPr>
          <p:cNvPr id="5" name="Picture 4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429000"/>
            <a:ext cx="1645587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15200" cy="944562"/>
          </a:xfrm>
        </p:spPr>
        <p:txBody>
          <a:bodyPr/>
          <a:lstStyle/>
          <a:p>
            <a:r>
              <a:rPr lang="sr-Latn-RS" sz="3200" dirty="0" smtClean="0"/>
              <a:t>P-P plot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 plot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predstavlja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empirijske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funkcije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raspodele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u zavisnosti od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teorijske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funkcije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raspodele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(u našem slučaju, teorijska raspodela je normalna).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zaključivanje da li i koliko određena raspodela odgovara posmatranim podacima.</a:t>
            </a: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Ukoliko određena raspodela odgovara posmatranim podacima, tada će se tačke nalaziti na pravoj y=x.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Nakon otvaranja prozora za P-P plot, prvo unosimo promenljivu u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Variables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, a nakon toga u padajućem meniju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Test Distribution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biramo odgovarajuću raspodelu, u našem slučaju normalnu; 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62200"/>
            <a:ext cx="5896798" cy="429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Izlaz opcije</a:t>
            </a:r>
          </a:p>
          <a:p>
            <a:pPr lvl="1"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- procenjeni parametri</a:t>
            </a:r>
          </a:p>
          <a:p>
            <a:pPr lvl="1">
              <a:buNone/>
            </a:pP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- grafici: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Normal P-P Plot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Detrended P-P Plot;</a:t>
            </a:r>
          </a:p>
          <a:p>
            <a:pPr lvl="1">
              <a:buNone/>
            </a:pPr>
            <a:endParaRPr lang="sr-Latn-RS" sz="2600" dirty="0" smtClean="0"/>
          </a:p>
          <a:p>
            <a:pPr lvl="1">
              <a:buNone/>
            </a:pPr>
            <a:endParaRPr lang="sr-Latn-RS" sz="2600" dirty="0" smtClean="0"/>
          </a:p>
          <a:p>
            <a:pPr>
              <a:buNone/>
            </a:pPr>
            <a:r>
              <a:rPr lang="sr-Latn-RS" sz="2600" dirty="0" smtClean="0"/>
              <a:t>	</a:t>
            </a:r>
          </a:p>
        </p:txBody>
      </p:sp>
      <p:pic>
        <p:nvPicPr>
          <p:cNvPr id="4" name="Picture 3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914400"/>
            <a:ext cx="2896004" cy="1286055"/>
          </a:xfrm>
          <a:prstGeom prst="rect">
            <a:avLst/>
          </a:prstGeom>
        </p:spPr>
      </p:pic>
      <p:pic>
        <p:nvPicPr>
          <p:cNvPr id="5" name="Picture 4" descr="explo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3200"/>
            <a:ext cx="3889323" cy="3962400"/>
          </a:xfrm>
          <a:prstGeom prst="rect">
            <a:avLst/>
          </a:prstGeom>
        </p:spPr>
      </p:pic>
      <p:pic>
        <p:nvPicPr>
          <p:cNvPr id="6" name="Picture 5" descr="explo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819400"/>
            <a:ext cx="3790638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0000" lnSpcReduction="20000"/>
          </a:bodyPr>
          <a:lstStyle/>
          <a:p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Primer.</a:t>
            </a:r>
          </a:p>
          <a:p>
            <a:pPr>
              <a:buNone/>
            </a:pP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	Generisaćemo pet promenljivih, N,U,HI,E i S, sa normalnom, uniformnom, hi-kvadrat, eksponencijalnom i Studentovom raspodelom, redom, i ispitati normalnost; u sintaksnom editoru pišemo kod za generisanje promenljivih, dok u editoru podataka dobijamo prikaz promenljivih:</a:t>
            </a:r>
          </a:p>
          <a:p>
            <a:pPr>
              <a:buNone/>
            </a:pP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NEW file.</a:t>
            </a:r>
          </a:p>
          <a:p>
            <a:pPr>
              <a:buNone/>
            </a:pPr>
            <a:r>
              <a:rPr lang="sr-Latn-R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INPUT PROGRAM.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LOOP #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=1 to 100.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COMPUTE N=RV.NORMAL(0,1).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COMPUTE U=RV.UNIFORM(0,1).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COMPUTE HI=RV.CHISQ(4).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COMPUTE E=RV.EXP(1).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COMPUTE S=RV.T(4).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END CASE.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END LOOP.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END FILE.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END INPUT PROGRAM.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EXECUTE.</a:t>
            </a:r>
            <a:endParaRPr lang="sr-Latn-RS" sz="2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explo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965" y="304800"/>
            <a:ext cx="8097835" cy="5647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7543800" cy="57119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Često želimo da testiramo da li su određeni podaci iz normalne raspodele.</a:t>
            </a:r>
          </a:p>
          <a:p>
            <a:pPr>
              <a:buFont typeface="Wingdings" pitchFamily="2" charset="2"/>
              <a:buChar char="q"/>
            </a:pPr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Testovi koji se najčešće koriste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takvu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vrstu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testiranja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je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su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Kolmogorov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-Smirnov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i Š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apiro-Wilk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test normalnosti. </a:t>
            </a:r>
          </a:p>
          <a:p>
            <a:pPr>
              <a:buFont typeface="Wingdings" pitchFamily="2" charset="2"/>
              <a:buChar char="q"/>
            </a:pP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Izlaz:</a:t>
            </a: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						</a:t>
            </a:r>
          </a:p>
          <a:p>
            <a:pPr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	- Posmatramo 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Shapiro-Wilk (n=100) i v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idimo da je p-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rednost testa za N, očekiv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ano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&gt;0.05,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dok je za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ostale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&lt;0.05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endParaRPr lang="sr-Latn-RS" sz="2400" dirty="0" smtClean="0"/>
          </a:p>
        </p:txBody>
      </p:sp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4391638" cy="2152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*Za N: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"/>
            <a:ext cx="3708854" cy="2971800"/>
          </a:xfrm>
          <a:prstGeom prst="rect">
            <a:avLst/>
          </a:prstGeom>
        </p:spPr>
      </p:pic>
      <p:pic>
        <p:nvPicPr>
          <p:cNvPr id="7" name="Picture 6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0"/>
            <a:ext cx="4184349" cy="3352800"/>
          </a:xfrm>
          <a:prstGeom prst="rect">
            <a:avLst/>
          </a:prstGeom>
        </p:spPr>
      </p:pic>
      <p:pic>
        <p:nvPicPr>
          <p:cNvPr id="9" name="Picture 8" descr="explo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124200"/>
            <a:ext cx="4267200" cy="3541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Za U: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7" name="Picture 6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0"/>
            <a:ext cx="4422513" cy="3543635"/>
          </a:xfrm>
          <a:prstGeom prst="rect">
            <a:avLst/>
          </a:prstGeom>
        </p:spPr>
      </p:pic>
      <p:pic>
        <p:nvPicPr>
          <p:cNvPr id="8" name="Picture 7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048000"/>
            <a:ext cx="4422513" cy="3543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xplo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0"/>
            <a:ext cx="4614693" cy="3697623"/>
          </a:xfrm>
        </p:spPr>
      </p:pic>
      <p:pic>
        <p:nvPicPr>
          <p:cNvPr id="8" name="Picture 7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98" y="2971800"/>
            <a:ext cx="4564743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*Za HI: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4374546" cy="3505200"/>
          </a:xfrm>
          <a:prstGeom prst="rect">
            <a:avLst/>
          </a:prstGeom>
        </p:spPr>
      </p:pic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646" y="3031886"/>
            <a:ext cx="4489754" cy="359751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819400"/>
            <a:ext cx="4802909" cy="3848435"/>
          </a:xfrm>
          <a:prstGeom prst="rect">
            <a:avLst/>
          </a:prstGeom>
        </p:spPr>
      </p:pic>
      <p:pic>
        <p:nvPicPr>
          <p:cNvPr id="7" name="Content Placeholder 6" descr="explore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4800" y="228600"/>
            <a:ext cx="3848637" cy="3781953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*Za 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4327415" cy="3467435"/>
          </a:xfrm>
          <a:prstGeom prst="rect">
            <a:avLst/>
          </a:prstGeom>
        </p:spPr>
      </p:pic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200400"/>
            <a:ext cx="4215231" cy="337754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129750" cy="4062735"/>
          </a:xfrm>
          <a:prstGeom prst="rect">
            <a:avLst/>
          </a:prstGeom>
        </p:spPr>
      </p:pic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362200"/>
            <a:ext cx="4238246" cy="429133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*Za 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14401"/>
            <a:ext cx="3994150" cy="3200400"/>
          </a:xfrm>
          <a:prstGeom prst="rect">
            <a:avLst/>
          </a:prstGeom>
        </p:spPr>
      </p:pic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048000"/>
            <a:ext cx="4517612" cy="361983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3876580" cy="3900809"/>
          </a:xfrm>
          <a:prstGeom prst="rect">
            <a:avLst/>
          </a:prstGeom>
        </p:spPr>
      </p:pic>
      <p:pic>
        <p:nvPicPr>
          <p:cNvPr id="5" name="Picture 4" descr="explo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86000"/>
            <a:ext cx="4319427" cy="4215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Kolmogorov</a:t>
            </a:r>
            <a:r>
              <a:rPr lang="en-US" sz="3200" dirty="0" smtClean="0"/>
              <a:t>-Smirnov</a:t>
            </a:r>
            <a:r>
              <a:rPr lang="sr-Latn-RS" sz="3200" dirty="0" smtClean="0"/>
              <a:t> test normalnosti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RS" sz="2800" dirty="0" smtClean="0"/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oristi se kod velikog obima podataka i ovaj test proverava da li određeni podaci odgovaraju normalnoj raspodeli.</a:t>
            </a: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U ovom testu koristi se nulta hipoteza. Nultom hipotezom označavamo da je određena raspodela jednaka normalnoj raspodeli, dok alternativna hipoteza označava da su date raspodele različite.</a:t>
            </a:r>
          </a:p>
          <a:p>
            <a:endParaRPr lang="sr-Latn-RS" sz="2800" dirty="0" smtClean="0"/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Statistika koja se koristi je: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  gde je G(x) funkcija normalne raspodele a F(x) je funkcija raspodele koja se testira.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Ukoliko je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p-vrednost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testa manja od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značajnosti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tada odbacujemo nultu hipotezu, tj. smatramo da naši podaci ne odgovaraju normalnoj raspodeli.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U suprotnom, ukoliko je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p-vrednost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testa veća od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značajnosti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prihvatamo nultu hipotezu, pa smemo reći da naši podaci odgovaraju normalnoj raspodeli.</a:t>
            </a:r>
          </a:p>
          <a:p>
            <a:pP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   Napomena: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prag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značajnosti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najčešće iznosi </a:t>
            </a:r>
            <a:r>
              <a:rPr lang="en-US" dirty="0" smtClean="0"/>
              <a:t>0.1</a:t>
            </a:r>
            <a:r>
              <a:rPr lang="sr-Latn-RS" dirty="0" smtClean="0"/>
              <a:t>, </a:t>
            </a:r>
            <a:r>
              <a:rPr lang="en-US" dirty="0" smtClean="0"/>
              <a:t>0.5</a:t>
            </a:r>
            <a:r>
              <a:rPr lang="sr-Latn-RS" dirty="0" smtClean="0"/>
              <a:t>, </a:t>
            </a:r>
            <a:r>
              <a:rPr lang="en-US" dirty="0" smtClean="0"/>
              <a:t>0.01,</a:t>
            </a:r>
            <a:r>
              <a:rPr lang="sr-Latn-RS" dirty="0" smtClean="0"/>
              <a:t> </a:t>
            </a:r>
            <a:r>
              <a:rPr lang="en-US" dirty="0" smtClean="0"/>
              <a:t>0.05</a:t>
            </a:r>
            <a:r>
              <a:rPr lang="sr-Latn-RS" dirty="0" smtClean="0"/>
              <a:t>.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676400"/>
            <a:ext cx="2819400" cy="37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sr-Latn-RS" sz="3200" dirty="0" smtClean="0"/>
              <a:t>Š</a:t>
            </a:r>
            <a:r>
              <a:rPr lang="en-US" sz="3200" dirty="0" err="1" smtClean="0"/>
              <a:t>apiro-Wilk</a:t>
            </a:r>
            <a:r>
              <a:rPr lang="sr-Latn-RS" sz="3200" dirty="0" smtClean="0"/>
              <a:t> test normalnosti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Mnogi smatraju ovaj test najboljim testom normalnosti.</a:t>
            </a:r>
          </a:p>
          <a:p>
            <a:endParaRPr lang="sr-Latn-RS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Š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apiro-Wilk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test normalnosti se preporučuje za uzorke čiji obim nije veći od 2000.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467600" cy="5257800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Koristi se nulta hipoteza za proveru da li uzorak ima normalnu raspodelu. Test je:</a:t>
            </a:r>
          </a:p>
          <a:p>
            <a:pP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Nulta hipoteza ovog testa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jeste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da je uzorak iz normalne raspodele. Ukoliko je p-vrednost testa manja od datog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značajnosti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tada odbacujemo nultu hipotezu, tj. smatramo da naši podaci ne odgovaraju normalnoj raspodeli.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U suprotnom, ukoliko je p-vrednost testa veća od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prihvatamo nultu hipotezu, pa smemo reći da naši podaci odgovaraju normalnoj raspodeli.</a:t>
            </a: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828800"/>
            <a:ext cx="1785505" cy="734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808038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U SPSS-u</a:t>
            </a:r>
            <a:endParaRPr lang="en-US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Analyze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 -&gt; Descriptive Statistics -&gt; Explore</a:t>
            </a:r>
          </a:p>
          <a:p>
            <a:endParaRPr lang="en-US" dirty="0"/>
          </a:p>
        </p:txBody>
      </p:sp>
      <p:pic>
        <p:nvPicPr>
          <p:cNvPr id="18" name="Picture 17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438400"/>
            <a:ext cx="4505954" cy="3248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Dependent List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ubacujemo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promenljivu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za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koju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ispitujemo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da li ima normalnu raspodelu, zatim kliknemo dugme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Plots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, gde čekiramo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Normality plots with tests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, a ukoliko želimo i jednu od ponuđenih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“De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scriptive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explo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895600"/>
            <a:ext cx="2991268" cy="3267531"/>
          </a:xfrm>
          <a:prstGeom prst="rect">
            <a:avLst/>
          </a:prstGeom>
        </p:spPr>
      </p:pic>
      <p:pic>
        <p:nvPicPr>
          <p:cNvPr id="6" name="Picture 5" descr="explo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971800"/>
            <a:ext cx="4515481" cy="3229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172200"/>
          </a:xfrm>
        </p:spPr>
        <p:txBody>
          <a:bodyPr>
            <a:normAutofit/>
          </a:bodyPr>
          <a:lstStyle/>
          <a:p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Izlaz opcije</a:t>
            </a:r>
          </a:p>
          <a:p>
            <a:pPr>
              <a:buNone/>
            </a:pP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	-testovi normalnosti: 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s obzirom da je u ovom primeru n=474, posmatramo 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Shapiro-Wilk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test i promenljivu p-vrednost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testa</a:t>
            </a:r>
            <a:r>
              <a:rPr lang="sr-Latn-RS" sz="2600" i="1" dirty="0" smtClean="0">
                <a:latin typeface="Calibri" pitchFamily="34" charset="0"/>
                <a:cs typeface="Calibri" pitchFamily="34" charset="0"/>
              </a:rPr>
              <a:t>(Sig.)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; ukoliko je p-vrednost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0.05, onda se odbacuje nulta hipoteza</a:t>
            </a:r>
            <a:r>
              <a:rPr lang="sr-Cyrl-R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tj promenljiva nije normalno raspodeljena, u suprotnom se prihvata;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Napomena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Za p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rag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zna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čajnosti u SPSS-u se uzima 0.05;</a:t>
            </a:r>
          </a:p>
          <a:p>
            <a:pPr>
              <a:buNone/>
            </a:pPr>
            <a:r>
              <a:rPr lang="sr-Latn-RS" sz="2600" dirty="0">
                <a:latin typeface="Calibri" pitchFamily="34" charset="0"/>
                <a:cs typeface="Calibri" pitchFamily="34" charset="0"/>
              </a:rPr>
              <a:t>	N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apomena: SPSS često izbacuje p-vrednost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.000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sr-Latn-R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što bi trebalo da se interpretira kao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“&lt;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0.001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;</a:t>
            </a:r>
          </a:p>
        </p:txBody>
      </p:sp>
      <p:pic>
        <p:nvPicPr>
          <p:cNvPr id="4" name="Picture 3" descr="expl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143000"/>
            <a:ext cx="4991797" cy="1190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2136</TotalTime>
  <Words>573</Words>
  <Application>Microsoft Office PowerPoint</Application>
  <PresentationFormat>On-screen Show (4:3)</PresentationFormat>
  <Paragraphs>112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EXPLORE - testovi                        normalnosti</vt:lpstr>
      <vt:lpstr>Slide 2</vt:lpstr>
      <vt:lpstr>Kolmogorov-Smirnov test normalnosti</vt:lpstr>
      <vt:lpstr>Slide 4</vt:lpstr>
      <vt:lpstr>Šapiro-Wilk test normalnosti</vt:lpstr>
      <vt:lpstr>Slide 6</vt:lpstr>
      <vt:lpstr>U SPSS-u</vt:lpstr>
      <vt:lpstr>Slide 8</vt:lpstr>
      <vt:lpstr>Slide 9</vt:lpstr>
      <vt:lpstr>Q-Q plot</vt:lpstr>
      <vt:lpstr>Slide 11</vt:lpstr>
      <vt:lpstr>Slide 12</vt:lpstr>
      <vt:lpstr>Slide 13</vt:lpstr>
      <vt:lpstr>Q-Q plot, P-P plot u SPSS-u</vt:lpstr>
      <vt:lpstr>P-P plot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Marija</cp:lastModifiedBy>
  <cp:revision>149</cp:revision>
  <dcterms:created xsi:type="dcterms:W3CDTF">2015-04-26T14:26:21Z</dcterms:created>
  <dcterms:modified xsi:type="dcterms:W3CDTF">2015-05-04T17:18:09Z</dcterms:modified>
</cp:coreProperties>
</file>