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84" r:id="rId6"/>
    <p:sldId id="283" r:id="rId7"/>
    <p:sldId id="263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73" r:id="rId16"/>
    <p:sldId id="274" r:id="rId17"/>
    <p:sldId id="276" r:id="rId18"/>
    <p:sldId id="277" r:id="rId19"/>
    <p:sldId id="278" r:id="rId20"/>
    <p:sldId id="281" r:id="rId21"/>
    <p:sldId id="269" r:id="rId22"/>
    <p:sldId id="275" r:id="rId23"/>
    <p:sldId id="270" r:id="rId24"/>
    <p:sldId id="271" r:id="rId25"/>
    <p:sldId id="285" r:id="rId26"/>
    <p:sldId id="272" r:id="rId27"/>
    <p:sldId id="279" r:id="rId28"/>
    <p:sldId id="280" r:id="rId29"/>
    <p:sldId id="28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68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3EAEA-4D37-4DDC-89E6-1BED1455F662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B3857-20F8-4878-9390-A4C423B1CC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282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B3857-20F8-4878-9390-A4C423B1CC3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9E6E-7962-4660-937F-0EFF9EF0E76A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1856-4DB2-4667-A8FE-8ADFA64D3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9E6E-7962-4660-937F-0EFF9EF0E76A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1856-4DB2-4667-A8FE-8ADFA64D3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9E6E-7962-4660-937F-0EFF9EF0E76A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1856-4DB2-4667-A8FE-8ADFA64D3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9E6E-7962-4660-937F-0EFF9EF0E76A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1856-4DB2-4667-A8FE-8ADFA64D3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9E6E-7962-4660-937F-0EFF9EF0E76A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1856-4DB2-4667-A8FE-8ADFA64D3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9E6E-7962-4660-937F-0EFF9EF0E76A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1856-4DB2-4667-A8FE-8ADFA64D3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9E6E-7962-4660-937F-0EFF9EF0E76A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1856-4DB2-4667-A8FE-8ADFA64D3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9E6E-7962-4660-937F-0EFF9EF0E76A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1856-4DB2-4667-A8FE-8ADFA64D3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9E6E-7962-4660-937F-0EFF9EF0E76A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1856-4DB2-4667-A8FE-8ADFA64D3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9E6E-7962-4660-937F-0EFF9EF0E76A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41856-4DB2-4667-A8FE-8ADFA64D37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9E6E-7962-4660-937F-0EFF9EF0E76A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7C41856-4DB2-4667-A8FE-8ADFA64D37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CF9E6E-7962-4660-937F-0EFF9EF0E76A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41856-4DB2-4667-A8FE-8ADFA64D37F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Explore-plots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3357562"/>
            <a:ext cx="6357982" cy="307183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Katarina </a:t>
            </a:r>
            <a:r>
              <a:rPr lang="en-US" dirty="0" err="1" smtClean="0">
                <a:solidFill>
                  <a:schemeClr val="tx1"/>
                </a:solidFill>
              </a:rPr>
              <a:t>Jeremi</a:t>
            </a:r>
            <a:r>
              <a:rPr lang="sr-Latn-RS" dirty="0" smtClean="0">
                <a:solidFill>
                  <a:schemeClr val="tx1"/>
                </a:solidFill>
              </a:rPr>
              <a:t>ć 143/2011</a:t>
            </a:r>
          </a:p>
          <a:p>
            <a:r>
              <a:rPr lang="sr-Latn-RS" dirty="0" smtClean="0">
                <a:solidFill>
                  <a:schemeClr val="tx1"/>
                </a:solidFill>
              </a:rPr>
              <a:t>Jovana Vulović 33/2011</a:t>
            </a:r>
          </a:p>
          <a:p>
            <a:endParaRPr lang="sr-Latn-RS" dirty="0">
              <a:solidFill>
                <a:schemeClr val="tx1"/>
              </a:solidFill>
            </a:endParaRPr>
          </a:p>
          <a:p>
            <a:r>
              <a:rPr lang="sr-Latn-RS" sz="2000" dirty="0" smtClean="0">
                <a:solidFill>
                  <a:schemeClr val="tx1"/>
                </a:solidFill>
              </a:rPr>
              <a:t>Matematički fakultet</a:t>
            </a:r>
          </a:p>
          <a:p>
            <a:r>
              <a:rPr lang="sr-Latn-RS" sz="2000" dirty="0" smtClean="0">
                <a:solidFill>
                  <a:schemeClr val="tx1"/>
                </a:solidFill>
              </a:rPr>
              <a:t>Beograd, april 2015.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 </a:t>
            </a:r>
            <a:endParaRPr lang="en-US" dirty="0"/>
          </a:p>
        </p:txBody>
      </p:sp>
      <p:pic>
        <p:nvPicPr>
          <p:cNvPr id="4" name="Content Placeholder 3" descr="6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785794"/>
            <a:ext cx="7143800" cy="589896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14290"/>
            <a:ext cx="8329642" cy="5911873"/>
          </a:xfrm>
        </p:spPr>
        <p:txBody>
          <a:bodyPr/>
          <a:lstStyle/>
          <a:p>
            <a:endParaRPr lang="sr-Latn-RS" dirty="0" smtClean="0"/>
          </a:p>
          <a:p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imamo</a:t>
            </a:r>
            <a:r>
              <a:rPr lang="en-US" dirty="0" smtClean="0"/>
              <a:t> </a:t>
            </a:r>
            <a:r>
              <a:rPr lang="en-US" dirty="0" err="1" smtClean="0"/>
              <a:t>dve</a:t>
            </a:r>
            <a:r>
              <a:rPr lang="en-US" dirty="0" smtClean="0"/>
              <a:t> </a:t>
            </a:r>
            <a:r>
              <a:rPr lang="en-US" dirty="0" err="1" smtClean="0"/>
              <a:t>numeri</a:t>
            </a:r>
            <a:r>
              <a:rPr lang="sr-Latn-RS" dirty="0" smtClean="0"/>
              <a:t>č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promenljive</a:t>
            </a:r>
            <a:r>
              <a:rPr lang="en-US" dirty="0" smtClean="0"/>
              <a:t> </a:t>
            </a:r>
            <a:r>
              <a:rPr lang="sr-Latn-RS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jednu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promenljivu</a:t>
            </a:r>
            <a:r>
              <a:rPr lang="en-US" dirty="0" smtClean="0"/>
              <a:t>, </a:t>
            </a:r>
            <a:r>
              <a:rPr lang="sr-Latn-RS" dirty="0" err="1" smtClean="0"/>
              <a:t>č</a:t>
            </a:r>
            <a:r>
              <a:rPr lang="en-US" dirty="0" err="1" smtClean="0"/>
              <a:t>ekiranjem</a:t>
            </a:r>
            <a:r>
              <a:rPr lang="en-US" dirty="0" smtClean="0"/>
              <a:t> </a:t>
            </a:r>
            <a:r>
              <a:rPr lang="en-US" dirty="0" err="1" smtClean="0"/>
              <a:t>opcije</a:t>
            </a:r>
            <a:r>
              <a:rPr lang="en-US" dirty="0" smtClean="0"/>
              <a:t> </a:t>
            </a:r>
            <a:r>
              <a:rPr lang="en-US" i="1" dirty="0" smtClean="0"/>
              <a:t>Factor levels together </a:t>
            </a:r>
            <a:r>
              <a:rPr lang="en-US" dirty="0" err="1" smtClean="0"/>
              <a:t>razdvoji</a:t>
            </a:r>
            <a:r>
              <a:rPr lang="sr-Latn-RS" dirty="0" smtClean="0"/>
              <a:t>ć</a:t>
            </a:r>
            <a:r>
              <a:rPr lang="en-US" dirty="0" err="1" smtClean="0"/>
              <a:t>emo</a:t>
            </a:r>
            <a:r>
              <a:rPr lang="en-US" dirty="0" smtClean="0"/>
              <a:t> </a:t>
            </a:r>
            <a:r>
              <a:rPr lang="en-US" dirty="0" err="1" smtClean="0"/>
              <a:t>numeri</a:t>
            </a:r>
            <a:r>
              <a:rPr lang="sr-Latn-RS" dirty="0" smtClean="0"/>
              <a:t>č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promenljive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faktorima</a:t>
            </a:r>
            <a:r>
              <a:rPr lang="sr-Latn-RS" dirty="0" smtClean="0"/>
              <a:t>.</a:t>
            </a:r>
            <a:endParaRPr lang="en-US" dirty="0"/>
          </a:p>
        </p:txBody>
      </p:sp>
      <p:pic>
        <p:nvPicPr>
          <p:cNvPr id="4" name="Picture 3" descr="1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356" y="2071678"/>
            <a:ext cx="5815493" cy="42195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 </a:t>
            </a:r>
            <a:endParaRPr lang="en-US" dirty="0"/>
          </a:p>
        </p:txBody>
      </p:sp>
      <p:pic>
        <p:nvPicPr>
          <p:cNvPr id="6" name="Content Placeholder 5" descr="7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214290"/>
            <a:ext cx="4043329" cy="3225974"/>
          </a:xfrm>
        </p:spPr>
      </p:pic>
      <p:pic>
        <p:nvPicPr>
          <p:cNvPr id="7" name="Picture 6" descr="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74" y="3360148"/>
            <a:ext cx="4095666" cy="349785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14290"/>
            <a:ext cx="8258204" cy="5911873"/>
          </a:xfrm>
        </p:spPr>
        <p:txBody>
          <a:bodyPr/>
          <a:lstStyle/>
          <a:p>
            <a:endParaRPr lang="sr-Latn-RS" dirty="0" smtClean="0"/>
          </a:p>
          <a:p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imamo</a:t>
            </a:r>
            <a:r>
              <a:rPr lang="en-US" dirty="0" smtClean="0"/>
              <a:t> </a:t>
            </a:r>
            <a:r>
              <a:rPr lang="en-US" dirty="0" err="1" smtClean="0"/>
              <a:t>dve</a:t>
            </a:r>
            <a:r>
              <a:rPr lang="en-US" dirty="0" smtClean="0"/>
              <a:t> </a:t>
            </a:r>
            <a:r>
              <a:rPr lang="en-US" dirty="0" err="1" smtClean="0"/>
              <a:t>numeri</a:t>
            </a:r>
            <a:r>
              <a:rPr lang="sr-Latn-RS" dirty="0" smtClean="0"/>
              <a:t>č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promenljive</a:t>
            </a:r>
            <a:r>
              <a:rPr lang="en-US" dirty="0" smtClean="0"/>
              <a:t> </a:t>
            </a:r>
            <a:r>
              <a:rPr lang="sr-Latn-RS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jednu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promenljivu</a:t>
            </a:r>
            <a:r>
              <a:rPr lang="en-US" dirty="0" smtClean="0"/>
              <a:t>, </a:t>
            </a:r>
            <a:r>
              <a:rPr lang="sr-Latn-RS" dirty="0" err="1" smtClean="0"/>
              <a:t>č</a:t>
            </a:r>
            <a:r>
              <a:rPr lang="en-US" dirty="0" err="1" smtClean="0"/>
              <a:t>ekiranjem</a:t>
            </a:r>
            <a:r>
              <a:rPr lang="en-US" dirty="0" smtClean="0"/>
              <a:t> </a:t>
            </a:r>
            <a:r>
              <a:rPr lang="en-US" dirty="0" err="1" smtClean="0"/>
              <a:t>opcije</a:t>
            </a:r>
            <a:r>
              <a:rPr lang="en-US" dirty="0" smtClean="0"/>
              <a:t> </a:t>
            </a:r>
            <a:r>
              <a:rPr lang="en-US" i="1" dirty="0" smtClean="0"/>
              <a:t>Dependents together </a:t>
            </a:r>
            <a:r>
              <a:rPr lang="en-US" dirty="0" err="1" smtClean="0"/>
              <a:t>dobijamo</a:t>
            </a:r>
            <a:r>
              <a:rPr lang="en-US" dirty="0" smtClean="0"/>
              <a:t> </a:t>
            </a:r>
            <a:r>
              <a:rPr lang="en-US" dirty="0" err="1" smtClean="0"/>
              <a:t>boxplotove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numeri</a:t>
            </a:r>
            <a:r>
              <a:rPr lang="sr-Latn-RS" dirty="0" smtClean="0"/>
              <a:t>č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promenljive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istom</a:t>
            </a:r>
            <a:r>
              <a:rPr lang="en-US" dirty="0" smtClean="0"/>
              <a:t> </a:t>
            </a:r>
            <a:r>
              <a:rPr lang="en-US" dirty="0" err="1" smtClean="0"/>
              <a:t>grafiku</a:t>
            </a:r>
            <a:r>
              <a:rPr lang="en-US" dirty="0" smtClean="0"/>
              <a:t> </a:t>
            </a:r>
            <a:r>
              <a:rPr lang="en-US" dirty="0" err="1" smtClean="0"/>
              <a:t>podeljene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faktorima</a:t>
            </a:r>
            <a:r>
              <a:rPr lang="sr-Latn-RS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1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2428868"/>
            <a:ext cx="5807819" cy="421481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 </a:t>
            </a:r>
            <a:endParaRPr lang="en-US" dirty="0"/>
          </a:p>
        </p:txBody>
      </p:sp>
      <p:pic>
        <p:nvPicPr>
          <p:cNvPr id="4" name="Content Placeholder 3" descr="9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792176"/>
            <a:ext cx="6858048" cy="6065824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Primer 1.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Posmatramo bazu exam koja sadrži 4 promenljive (ID studenta, pol, broj testa(1-3) i rezultate testova)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 </a:t>
            </a:r>
            <a:endParaRPr lang="en-US" dirty="0"/>
          </a:p>
        </p:txBody>
      </p:sp>
      <p:pic>
        <p:nvPicPr>
          <p:cNvPr id="4" name="Content Placeholder 3" descr="17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928670"/>
            <a:ext cx="5900593" cy="500066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Primer 2.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Posmatramo</a:t>
            </a:r>
            <a:r>
              <a:rPr lang="en-US" dirty="0" smtClean="0"/>
              <a:t> </a:t>
            </a:r>
            <a:r>
              <a:rPr lang="en-US" dirty="0" err="1" smtClean="0"/>
              <a:t>bazu</a:t>
            </a:r>
            <a:r>
              <a:rPr lang="en-US" dirty="0" smtClean="0"/>
              <a:t> </a:t>
            </a:r>
            <a:r>
              <a:rPr lang="sr-Latn-RS" dirty="0" smtClean="0"/>
              <a:t>cyclone koja sadrži tri promenljive: 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sr-Latn-RS" sz="2400" dirty="0" smtClean="0"/>
              <a:t>Latitude band (</a:t>
            </a:r>
            <a:r>
              <a:rPr lang="en-US" sz="2400" dirty="0" smtClean="0"/>
              <a:t>1=40-49S</a:t>
            </a:r>
            <a:r>
              <a:rPr lang="sr-Latn-RS" sz="2400" dirty="0" smtClean="0"/>
              <a:t>,</a:t>
            </a:r>
            <a:r>
              <a:rPr lang="en-US" sz="2400" dirty="0" smtClean="0"/>
              <a:t> 2=50-59S</a:t>
            </a:r>
            <a:r>
              <a:rPr lang="sr-Latn-RS" sz="2400" dirty="0" smtClean="0"/>
              <a:t>,</a:t>
            </a:r>
            <a:r>
              <a:rPr lang="en-US" sz="2400" dirty="0" smtClean="0"/>
              <a:t> 3=60-79S</a:t>
            </a:r>
            <a:r>
              <a:rPr lang="sr-Latn-RS" sz="2400" dirty="0" smtClean="0"/>
              <a:t>)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sr-Latn-RS" sz="2400" dirty="0" smtClean="0"/>
              <a:t>Season (</a:t>
            </a:r>
            <a:r>
              <a:rPr lang="en-US" sz="2400" dirty="0" smtClean="0"/>
              <a:t>1=Fall, 2=Winter, 3=Spring, 4=Summer</a:t>
            </a:r>
            <a:r>
              <a:rPr lang="sr-Latn-RS" sz="2400" dirty="0" smtClean="0"/>
              <a:t>)</a:t>
            </a:r>
          </a:p>
          <a:p>
            <a:pPr marL="514350" indent="-514350">
              <a:buFont typeface="Courier New" pitchFamily="49" charset="0"/>
              <a:buChar char="o"/>
            </a:pPr>
            <a:r>
              <a:rPr lang="sr-Latn-RS" sz="2400" dirty="0" smtClean="0"/>
              <a:t>Count – broj ciklona</a:t>
            </a:r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2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928670"/>
            <a:ext cx="7158185" cy="5697559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 </a:t>
            </a:r>
            <a:endParaRPr lang="en-US" dirty="0"/>
          </a:p>
        </p:txBody>
      </p:sp>
      <p:pic>
        <p:nvPicPr>
          <p:cNvPr id="4" name="Content Placeholder 3" descr="2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928670"/>
            <a:ext cx="7034815" cy="576899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i="1" dirty="0" smtClean="0"/>
              <a:t>Analyze</a:t>
            </a:r>
            <a:r>
              <a:rPr lang="en-US" i="1" dirty="0" smtClean="0"/>
              <a:t>-&gt;Descriptive Statistics-&gt;Explore</a:t>
            </a:r>
          </a:p>
          <a:p>
            <a:endParaRPr lang="en-US" i="1" dirty="0"/>
          </a:p>
        </p:txBody>
      </p:sp>
      <p:pic>
        <p:nvPicPr>
          <p:cNvPr id="4" name="Picture 3" descr="1.slik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2571744"/>
            <a:ext cx="4505954" cy="3572374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r>
              <a:rPr lang="sr-Latn-RS" dirty="0" smtClean="0"/>
              <a:t>Histogram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/>
          <a:lstStyle/>
          <a:p>
            <a:r>
              <a:rPr lang="sr-Latn-RS" dirty="0" smtClean="0"/>
              <a:t>Ako u Factor list stavimo neku promenljivu dobijamo više histograma za svaki pojedinačni faktor. U suprotnom dobijamo jedinstven histogram.</a:t>
            </a:r>
            <a:endParaRPr lang="en-US" dirty="0"/>
          </a:p>
        </p:txBody>
      </p:sp>
      <p:pic>
        <p:nvPicPr>
          <p:cNvPr id="4" name="Picture 3" descr="2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2834343"/>
            <a:ext cx="5101065" cy="4071942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 </a:t>
            </a:r>
            <a:endParaRPr lang="en-US" dirty="0"/>
          </a:p>
        </p:txBody>
      </p:sp>
      <p:pic>
        <p:nvPicPr>
          <p:cNvPr id="4" name="Content Placeholder 3" descr="10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714488"/>
            <a:ext cx="4566542" cy="3971940"/>
          </a:xfrm>
        </p:spPr>
      </p:pic>
      <p:pic>
        <p:nvPicPr>
          <p:cNvPr id="5" name="Picture 4" descr="1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7391" y="1571612"/>
            <a:ext cx="4576609" cy="4143404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 </a:t>
            </a:r>
            <a:r>
              <a:rPr lang="sr-Latn-RS" sz="2800" i="1" dirty="0" smtClean="0"/>
              <a:t>Histogram za primer 1.</a:t>
            </a:r>
            <a:endParaRPr lang="en-US" sz="2800" i="1" dirty="0"/>
          </a:p>
        </p:txBody>
      </p:sp>
      <p:pic>
        <p:nvPicPr>
          <p:cNvPr id="4" name="Content Placeholder 3" descr="18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214554"/>
            <a:ext cx="2714644" cy="4084521"/>
          </a:xfrm>
        </p:spPr>
      </p:pic>
      <p:pic>
        <p:nvPicPr>
          <p:cNvPr id="5" name="Picture 4" descr="1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2285992"/>
            <a:ext cx="3000395" cy="4134727"/>
          </a:xfrm>
          <a:prstGeom prst="rect">
            <a:avLst/>
          </a:prstGeom>
        </p:spPr>
      </p:pic>
      <p:pic>
        <p:nvPicPr>
          <p:cNvPr id="6" name="Picture 5" descr="2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006" y="2357430"/>
            <a:ext cx="2714994" cy="4010747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and Leaf 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Stem and leaf </a:t>
            </a:r>
            <a:r>
              <a:rPr lang="en-US" dirty="0" err="1" smtClean="0"/>
              <a:t>dijagram</a:t>
            </a:r>
            <a:r>
              <a:rPr lang="en-US" dirty="0" smtClean="0"/>
              <a:t> (</a:t>
            </a:r>
            <a:r>
              <a:rPr lang="en-US" dirty="0" err="1" smtClean="0"/>
              <a:t>stablo</a:t>
            </a:r>
            <a:r>
              <a:rPr lang="en-US" dirty="0" smtClean="0"/>
              <a:t>-list) je </a:t>
            </a:r>
            <a:r>
              <a:rPr lang="en-US" dirty="0" err="1" smtClean="0"/>
              <a:t>ustvari</a:t>
            </a:r>
            <a:r>
              <a:rPr lang="en-US" dirty="0" smtClean="0"/>
              <a:t> histogram </a:t>
            </a:r>
            <a:r>
              <a:rPr lang="en-US" dirty="0" err="1" smtClean="0"/>
              <a:t>prikazan</a:t>
            </a:r>
            <a:r>
              <a:rPr lang="en-US" dirty="0" smtClean="0"/>
              <a:t> </a:t>
            </a:r>
            <a:r>
              <a:rPr lang="en-US" dirty="0" err="1" smtClean="0"/>
              <a:t>pomo</a:t>
            </a:r>
            <a:r>
              <a:rPr lang="sr-Latn-RS" dirty="0" smtClean="0"/>
              <a:t>ć</a:t>
            </a:r>
            <a:r>
              <a:rPr lang="en-US" dirty="0" smtClean="0"/>
              <a:t>u </a:t>
            </a:r>
            <a:r>
              <a:rPr lang="en-US" dirty="0" err="1" smtClean="0"/>
              <a:t>nizova</a:t>
            </a:r>
            <a:r>
              <a:rPr lang="en-US" dirty="0" smtClean="0"/>
              <a:t> </a:t>
            </a:r>
            <a:r>
              <a:rPr lang="en-US" dirty="0" err="1" smtClean="0"/>
              <a:t>brojeva</a:t>
            </a:r>
            <a:r>
              <a:rPr lang="en-US" dirty="0" smtClean="0"/>
              <a:t>. </a:t>
            </a:r>
            <a:r>
              <a:rPr lang="en-US" dirty="0" err="1" smtClean="0"/>
              <a:t>Svaku</a:t>
            </a:r>
            <a:r>
              <a:rPr lang="en-US" dirty="0" smtClean="0"/>
              <a:t> </a:t>
            </a:r>
            <a:r>
              <a:rPr lang="en-US" dirty="0" err="1" smtClean="0"/>
              <a:t>vrednost</a:t>
            </a:r>
            <a:r>
              <a:rPr lang="en-US" dirty="0" smtClean="0"/>
              <a:t> </a:t>
            </a:r>
            <a:r>
              <a:rPr lang="en-US" dirty="0" err="1" smtClean="0"/>
              <a:t>podelimo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. </a:t>
            </a:r>
            <a:r>
              <a:rPr lang="en-US" dirty="0" err="1" smtClean="0"/>
              <a:t>Prvi</a:t>
            </a:r>
            <a:r>
              <a:rPr lang="en-US" dirty="0" smtClean="0"/>
              <a:t> </a:t>
            </a:r>
            <a:r>
              <a:rPr lang="en-US" dirty="0" err="1" smtClean="0"/>
              <a:t>deo</a:t>
            </a:r>
            <a:r>
              <a:rPr lang="en-US" dirty="0" smtClean="0"/>
              <a:t> </a:t>
            </a:r>
            <a:r>
              <a:rPr lang="en-US" dirty="0" err="1" smtClean="0"/>
              <a:t>predstavlja</a:t>
            </a:r>
            <a:r>
              <a:rPr lang="en-US" dirty="0" smtClean="0"/>
              <a:t> </a:t>
            </a:r>
            <a:r>
              <a:rPr lang="en-US" dirty="0" err="1" smtClean="0"/>
              <a:t>stablo</a:t>
            </a:r>
            <a:r>
              <a:rPr lang="en-US" dirty="0" smtClean="0"/>
              <a:t>, a </a:t>
            </a:r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 err="1" smtClean="0"/>
              <a:t>deo</a:t>
            </a:r>
            <a:r>
              <a:rPr lang="en-US" dirty="0" smtClean="0"/>
              <a:t> list. U </a:t>
            </a:r>
            <a:r>
              <a:rPr lang="en-US" dirty="0" err="1" smtClean="0"/>
              <a:t>slede</a:t>
            </a:r>
            <a:r>
              <a:rPr lang="sr-Latn-RS" dirty="0" smtClean="0"/>
              <a:t>ć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primeru</a:t>
            </a:r>
            <a:r>
              <a:rPr lang="en-US" dirty="0" smtClean="0"/>
              <a:t> </a:t>
            </a:r>
            <a:r>
              <a:rPr lang="en-US" dirty="0" err="1" smtClean="0"/>
              <a:t>brojevi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mestu</a:t>
            </a:r>
            <a:r>
              <a:rPr lang="en-US" dirty="0" smtClean="0"/>
              <a:t> </a:t>
            </a:r>
            <a:r>
              <a:rPr lang="en-US" dirty="0" err="1" smtClean="0"/>
              <a:t>desetica</a:t>
            </a:r>
            <a:r>
              <a:rPr lang="en-US" dirty="0" smtClean="0"/>
              <a:t> </a:t>
            </a:r>
            <a:r>
              <a:rPr lang="en-US" dirty="0" err="1" smtClean="0"/>
              <a:t>ozna</a:t>
            </a:r>
            <a:r>
              <a:rPr lang="sr-Latn-RS" dirty="0" smtClean="0"/>
              <a:t>č</a:t>
            </a:r>
            <a:r>
              <a:rPr lang="en-US" dirty="0" err="1" smtClean="0"/>
              <a:t>avaju</a:t>
            </a:r>
            <a:r>
              <a:rPr lang="en-US" dirty="0" smtClean="0"/>
              <a:t> </a:t>
            </a:r>
            <a:r>
              <a:rPr lang="en-US" dirty="0" err="1" smtClean="0"/>
              <a:t>stablo</a:t>
            </a:r>
            <a:r>
              <a:rPr lang="en-US" dirty="0" smtClean="0"/>
              <a:t>, </a:t>
            </a:r>
            <a:r>
              <a:rPr lang="en-US" dirty="0" err="1" smtClean="0"/>
              <a:t>dok</a:t>
            </a:r>
            <a:r>
              <a:rPr lang="en-US" dirty="0" smtClean="0"/>
              <a:t> list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 smtClean="0"/>
              <a:t>brojevi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mestu</a:t>
            </a:r>
            <a:r>
              <a:rPr lang="en-US" dirty="0" smtClean="0"/>
              <a:t> </a:t>
            </a:r>
            <a:r>
              <a:rPr lang="en-US" dirty="0" err="1" smtClean="0"/>
              <a:t>jedinica</a:t>
            </a:r>
            <a:r>
              <a:rPr lang="sr-Latn-R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 </a:t>
            </a:r>
            <a:endParaRPr lang="en-US" dirty="0"/>
          </a:p>
        </p:txBody>
      </p:sp>
      <p:pic>
        <p:nvPicPr>
          <p:cNvPr id="4" name="Content Placeholder 3" descr="1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000108"/>
            <a:ext cx="7646655" cy="4882674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Content Placeholder 6" descr="30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214290"/>
            <a:ext cx="6715172" cy="3286148"/>
          </a:xfrm>
        </p:spPr>
      </p:pic>
      <p:pic>
        <p:nvPicPr>
          <p:cNvPr id="8" name="Picture 7" descr="3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3143248"/>
            <a:ext cx="5000660" cy="3353154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Primer 3.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Posmatramo bazu New Drug . Promenljive u bazi su:</a:t>
            </a:r>
          </a:p>
          <a:p>
            <a:pPr>
              <a:buFont typeface="Courier New" pitchFamily="49" charset="0"/>
              <a:buChar char="o"/>
            </a:pPr>
            <a:r>
              <a:rPr lang="en-US" sz="2400" dirty="0" smtClean="0"/>
              <a:t>Subject: </a:t>
            </a:r>
            <a:r>
              <a:rPr lang="sr-Latn-RS" sz="2400" dirty="0" smtClean="0"/>
              <a:t>pacijent</a:t>
            </a:r>
            <a:endParaRPr lang="en-US" sz="2400" dirty="0" smtClean="0"/>
          </a:p>
          <a:p>
            <a:pPr>
              <a:buFont typeface="Courier New" pitchFamily="49" charset="0"/>
              <a:buChar char="o"/>
            </a:pPr>
            <a:r>
              <a:rPr lang="en-US" sz="2400" dirty="0" smtClean="0"/>
              <a:t>Treatment:  0 </a:t>
            </a:r>
            <a:r>
              <a:rPr lang="sr-Latn-RS" sz="2400" dirty="0" smtClean="0"/>
              <a:t>– za individualni,</a:t>
            </a:r>
            <a:r>
              <a:rPr lang="en-US" sz="2400" dirty="0" smtClean="0"/>
              <a:t> 1 </a:t>
            </a:r>
            <a:r>
              <a:rPr lang="sr-Latn-RS" sz="2400" dirty="0" smtClean="0"/>
              <a:t>– za grupni tretman</a:t>
            </a:r>
            <a:endParaRPr lang="en-US" sz="2400" dirty="0" smtClean="0"/>
          </a:p>
          <a:p>
            <a:pPr>
              <a:buFont typeface="Courier New" pitchFamily="49" charset="0"/>
              <a:buChar char="o"/>
            </a:pPr>
            <a:r>
              <a:rPr lang="en-US" sz="2400" dirty="0" smtClean="0"/>
              <a:t>Age: </a:t>
            </a:r>
            <a:r>
              <a:rPr lang="sr-Latn-RS" sz="2400" dirty="0" smtClean="0"/>
              <a:t>starost pacijenta</a:t>
            </a:r>
            <a:endParaRPr lang="en-US" sz="2400" dirty="0" smtClean="0"/>
          </a:p>
          <a:p>
            <a:pPr>
              <a:buFont typeface="Courier New" pitchFamily="49" charset="0"/>
              <a:buChar char="o"/>
            </a:pPr>
            <a:r>
              <a:rPr lang="en-US" sz="2400" dirty="0" smtClean="0"/>
              <a:t>Gender: </a:t>
            </a:r>
            <a:r>
              <a:rPr lang="sr-Latn-RS" sz="2400" dirty="0" smtClean="0"/>
              <a:t>pol</a:t>
            </a:r>
            <a:endParaRPr lang="en-US" sz="2400" dirty="0" smtClean="0"/>
          </a:p>
          <a:p>
            <a:pPr>
              <a:buFont typeface="Courier New" pitchFamily="49" charset="0"/>
              <a:buChar char="o"/>
            </a:pPr>
            <a:r>
              <a:rPr lang="en-US" sz="2400" dirty="0" err="1" smtClean="0"/>
              <a:t>Before_exp_BP</a:t>
            </a:r>
            <a:r>
              <a:rPr lang="en-US" sz="2400" dirty="0" smtClean="0"/>
              <a:t>: </a:t>
            </a:r>
            <a:r>
              <a:rPr lang="sr-Latn-RS" sz="2400" dirty="0" smtClean="0"/>
              <a:t>krvni pritisak pre tretmana</a:t>
            </a:r>
            <a:endParaRPr lang="en-US" sz="2400" dirty="0" smtClean="0"/>
          </a:p>
          <a:p>
            <a:pPr>
              <a:buFont typeface="Courier New" pitchFamily="49" charset="0"/>
              <a:buChar char="o"/>
            </a:pPr>
            <a:r>
              <a:rPr lang="en-US" sz="2400" dirty="0" err="1" smtClean="0"/>
              <a:t>After_exp_BP</a:t>
            </a:r>
            <a:r>
              <a:rPr lang="en-US" sz="2400" dirty="0" smtClean="0"/>
              <a:t>:</a:t>
            </a:r>
            <a:r>
              <a:rPr lang="sr-Latn-RS" sz="2400" dirty="0" smtClean="0"/>
              <a:t> krvni pritisak posle tretmana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 </a:t>
            </a:r>
            <a:endParaRPr lang="en-US" dirty="0"/>
          </a:p>
        </p:txBody>
      </p:sp>
      <p:pic>
        <p:nvPicPr>
          <p:cNvPr id="4" name="Content Placeholder 3" descr="2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16017" y="1142984"/>
            <a:ext cx="4427983" cy="4714908"/>
          </a:xfrm>
        </p:spPr>
      </p:pic>
      <p:pic>
        <p:nvPicPr>
          <p:cNvPr id="5" name="Picture 4" descr="2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285860"/>
            <a:ext cx="4716016" cy="4572032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 </a:t>
            </a:r>
            <a:endParaRPr lang="en-US" dirty="0"/>
          </a:p>
        </p:txBody>
      </p:sp>
      <p:pic>
        <p:nvPicPr>
          <p:cNvPr id="4" name="Content Placeholder 3" descr="2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66839" y="1643050"/>
            <a:ext cx="4077161" cy="3071834"/>
          </a:xfrm>
        </p:spPr>
      </p:pic>
      <p:pic>
        <p:nvPicPr>
          <p:cNvPr id="5" name="Picture 4" descr="2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00174"/>
            <a:ext cx="4888758" cy="3000396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3653606"/>
          </a:xfrm>
        </p:spPr>
        <p:txBody>
          <a:bodyPr/>
          <a:lstStyle/>
          <a:p>
            <a:pPr algn="ctr"/>
            <a:r>
              <a:rPr lang="sr-Latn-RS" dirty="0" smtClean="0"/>
              <a:t>Hvala na pažnji!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R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Plots</a:t>
            </a:r>
            <a:endParaRPr lang="en-US" dirty="0"/>
          </a:p>
        </p:txBody>
      </p:sp>
      <p:pic>
        <p:nvPicPr>
          <p:cNvPr id="4" name="Content Placeholder 3" descr="2.slik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0562" y="1643050"/>
            <a:ext cx="3807702" cy="4101544"/>
          </a:xfrm>
        </p:spPr>
      </p:pic>
      <p:sp>
        <p:nvSpPr>
          <p:cNvPr id="7" name="TextBox 6"/>
          <p:cNvSpPr txBox="1"/>
          <p:nvPr/>
        </p:nvSpPr>
        <p:spPr>
          <a:xfrm>
            <a:off x="357158" y="1643050"/>
            <a:ext cx="378621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28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err="1" smtClean="0"/>
              <a:t>Boxplots</a:t>
            </a:r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Stem-and-leaf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Histogram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Normality plots with        tests</a:t>
            </a:r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Spread </a:t>
            </a:r>
            <a:r>
              <a:rPr lang="en-US" sz="2600" dirty="0" err="1" smtClean="0"/>
              <a:t>vs</a:t>
            </a:r>
            <a:r>
              <a:rPr lang="en-US" sz="2600" dirty="0" smtClean="0"/>
              <a:t> Level with </a:t>
            </a:r>
            <a:r>
              <a:rPr lang="en-US" sz="2600" dirty="0" err="1" smtClean="0"/>
              <a:t>Levene</a:t>
            </a:r>
            <a:r>
              <a:rPr lang="en-US" sz="2600" dirty="0" smtClean="0"/>
              <a:t> Test</a:t>
            </a:r>
          </a:p>
          <a:p>
            <a:endParaRPr lang="en-US"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Boxplot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Interkvartilno</a:t>
            </a:r>
            <a:r>
              <a:rPr lang="en-US" dirty="0" smtClean="0"/>
              <a:t> </a:t>
            </a:r>
            <a:r>
              <a:rPr lang="en-US" dirty="0" err="1" smtClean="0"/>
              <a:t>rastojanje</a:t>
            </a:r>
            <a:r>
              <a:rPr lang="en-US" dirty="0" smtClean="0"/>
              <a:t>: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qr</a:t>
            </a:r>
            <a:r>
              <a:rPr lang="en-US" baseline="-25000" dirty="0" smtClean="0"/>
              <a:t> </a:t>
            </a:r>
            <a:r>
              <a:rPr lang="en-US" dirty="0"/>
              <a:t>= q</a:t>
            </a:r>
            <a:r>
              <a:rPr lang="en-US" baseline="-25000" dirty="0"/>
              <a:t>3</a:t>
            </a:r>
            <a:r>
              <a:rPr lang="en-US" dirty="0"/>
              <a:t> – q</a:t>
            </a:r>
            <a:r>
              <a:rPr lang="en-US" baseline="-25000" dirty="0"/>
              <a:t>1</a:t>
            </a:r>
            <a:endParaRPr lang="en-US" dirty="0"/>
          </a:p>
          <a:p>
            <a:r>
              <a:rPr lang="en-US" dirty="0" err="1" smtClean="0"/>
              <a:t>Unutra</a:t>
            </a:r>
            <a:r>
              <a:rPr lang="sr-Latn-RS" dirty="0" smtClean="0"/>
              <a:t>šnje granice uzorka: </a:t>
            </a:r>
          </a:p>
          <a:p>
            <a:pPr marL="0" indent="0">
              <a:buNone/>
            </a:pPr>
            <a:r>
              <a:rPr lang="sr-Latn-RS" dirty="0" smtClean="0"/>
              <a:t>   </a:t>
            </a:r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= q</a:t>
            </a:r>
            <a:r>
              <a:rPr lang="en-US" baseline="-25000" dirty="0"/>
              <a:t>1</a:t>
            </a:r>
            <a:r>
              <a:rPr lang="en-US" dirty="0"/>
              <a:t> – </a:t>
            </a:r>
            <a:r>
              <a:rPr lang="en-US" dirty="0" smtClean="0"/>
              <a:t>1.5I</a:t>
            </a:r>
            <a:r>
              <a:rPr lang="en-US" baseline="-25000" dirty="0" smtClean="0"/>
              <a:t>qr</a:t>
            </a:r>
            <a:r>
              <a:rPr lang="sr-Latn-RS" dirty="0"/>
              <a:t> </a:t>
            </a:r>
            <a:r>
              <a:rPr lang="sr-Latn-RS" dirty="0" smtClean="0"/>
              <a:t>     </a:t>
            </a:r>
            <a:r>
              <a:rPr lang="en-US" dirty="0" smtClean="0"/>
              <a:t>f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= q</a:t>
            </a:r>
            <a:r>
              <a:rPr lang="en-US" baseline="-25000" dirty="0"/>
              <a:t>3</a:t>
            </a:r>
            <a:r>
              <a:rPr lang="en-US" dirty="0"/>
              <a:t> + 1.5I</a:t>
            </a:r>
            <a:r>
              <a:rPr lang="en-US" baseline="-25000" dirty="0"/>
              <a:t>qr</a:t>
            </a:r>
            <a:endParaRPr lang="en-US" dirty="0"/>
          </a:p>
          <a:p>
            <a:r>
              <a:rPr lang="sr-Latn-RS" dirty="0" smtClean="0"/>
              <a:t>Spoljašnje granice uzorka: </a:t>
            </a:r>
          </a:p>
          <a:p>
            <a:pPr marL="0" indent="0">
              <a:buNone/>
            </a:pPr>
            <a:r>
              <a:rPr lang="sr-Latn-RS" dirty="0" smtClean="0"/>
              <a:t>   </a:t>
            </a:r>
            <a:r>
              <a:rPr lang="en-US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= q</a:t>
            </a:r>
            <a:r>
              <a:rPr lang="en-US" baseline="-25000" dirty="0"/>
              <a:t>1</a:t>
            </a:r>
            <a:r>
              <a:rPr lang="en-US" dirty="0"/>
              <a:t> – </a:t>
            </a:r>
            <a:r>
              <a:rPr lang="en-US" dirty="0" smtClean="0"/>
              <a:t>3I</a:t>
            </a:r>
            <a:r>
              <a:rPr lang="en-US" baseline="-25000" dirty="0" smtClean="0"/>
              <a:t>qr</a:t>
            </a:r>
            <a:r>
              <a:rPr lang="sr-Latn-RS" dirty="0"/>
              <a:t> </a:t>
            </a:r>
            <a:r>
              <a:rPr lang="sr-Latn-RS" dirty="0" smtClean="0"/>
              <a:t>      </a:t>
            </a:r>
            <a:r>
              <a:rPr lang="en-US" dirty="0" smtClean="0"/>
              <a:t>F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= q</a:t>
            </a:r>
            <a:r>
              <a:rPr lang="en-US" baseline="-25000" dirty="0"/>
              <a:t>3</a:t>
            </a:r>
            <a:r>
              <a:rPr lang="en-US" dirty="0"/>
              <a:t> + 3I</a:t>
            </a:r>
            <a:r>
              <a:rPr lang="en-US" baseline="-25000" dirty="0"/>
              <a:t>qr</a:t>
            </a:r>
            <a:endParaRPr lang="en-US" dirty="0"/>
          </a:p>
          <a:p>
            <a:pPr>
              <a:buNone/>
            </a:pPr>
            <a:endParaRPr lang="sr-Latn-RS" dirty="0"/>
          </a:p>
          <a:p>
            <a:pPr>
              <a:buNone/>
            </a:pPr>
            <a:r>
              <a:rPr lang="en-US" dirty="0" err="1" smtClean="0"/>
              <a:t>Opcije</a:t>
            </a:r>
            <a:r>
              <a:rPr lang="en-US" dirty="0" smtClean="0"/>
              <a:t>:</a:t>
            </a:r>
          </a:p>
          <a:p>
            <a:r>
              <a:rPr lang="en-US" dirty="0" smtClean="0"/>
              <a:t>Factor levels together</a:t>
            </a:r>
            <a:endParaRPr lang="en-US" dirty="0"/>
          </a:p>
          <a:p>
            <a:r>
              <a:rPr lang="en-US" dirty="0" smtClean="0"/>
              <a:t>Dependents together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564904"/>
            <a:ext cx="2918219" cy="352839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r>
              <a:rPr lang="en-US" dirty="0" err="1" smtClean="0"/>
              <a:t>Ako</a:t>
            </a:r>
            <a:r>
              <a:rPr lang="en-US" dirty="0" smtClean="0"/>
              <a:t> u Dependents list </a:t>
            </a:r>
            <a:r>
              <a:rPr lang="en-US" dirty="0" err="1" smtClean="0"/>
              <a:t>stavimo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jednu</a:t>
            </a:r>
            <a:r>
              <a:rPr lang="en-US" dirty="0" smtClean="0"/>
              <a:t> </a:t>
            </a:r>
            <a:r>
              <a:rPr lang="en-US" dirty="0" err="1" smtClean="0"/>
              <a:t>promenljivu</a:t>
            </a:r>
            <a:r>
              <a:rPr lang="en-US" dirty="0" smtClean="0"/>
              <a:t> i </a:t>
            </a:r>
            <a:r>
              <a:rPr lang="en-US" dirty="0" err="1" smtClean="0"/>
              <a:t>imamo</a:t>
            </a:r>
            <a:r>
              <a:rPr lang="en-US" dirty="0" smtClean="0"/>
              <a:t> </a:t>
            </a:r>
            <a:r>
              <a:rPr lang="en-US" dirty="0" err="1" smtClean="0"/>
              <a:t>neki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, </a:t>
            </a:r>
            <a:r>
              <a:rPr lang="sr-Latn-RS" dirty="0" smtClean="0"/>
              <a:t>čekiranjem opcije </a:t>
            </a:r>
            <a:r>
              <a:rPr lang="sr-Latn-RS" i="1" dirty="0" smtClean="0"/>
              <a:t>Factor Levels together </a:t>
            </a:r>
            <a:r>
              <a:rPr lang="sr-Latn-RS" dirty="0" smtClean="0"/>
              <a:t>dobijamo prikaz za svaku grupu te promenljive na jednom dijagramu.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430" y="2636912"/>
            <a:ext cx="4962454" cy="38884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4156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052736"/>
            <a:ext cx="6050669" cy="5127848"/>
          </a:xfrm>
        </p:spPr>
      </p:pic>
    </p:spTree>
    <p:extLst>
      <p:ext uri="{BB962C8B-B14F-4D97-AF65-F5344CB8AC3E}">
        <p14:creationId xmlns="" xmlns:p14="http://schemas.microsoft.com/office/powerpoint/2010/main" val="4097334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357158" y="285728"/>
            <a:ext cx="1088686" cy="153966"/>
          </a:xfrm>
        </p:spPr>
        <p:txBody>
          <a:bodyPr>
            <a:normAutofit fontScale="90000"/>
          </a:bodyPr>
          <a:lstStyle/>
          <a:p>
            <a:r>
              <a:rPr lang="sr-Latn-RS" sz="800" dirty="0" smtClean="0"/>
              <a:t> </a:t>
            </a:r>
            <a:endParaRPr lang="en-US" sz="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85728"/>
            <a:ext cx="8258204" cy="5840435"/>
          </a:xfrm>
        </p:spPr>
        <p:txBody>
          <a:bodyPr/>
          <a:lstStyle/>
          <a:p>
            <a:endParaRPr lang="sr-Latn-RS" dirty="0" smtClean="0"/>
          </a:p>
          <a:p>
            <a:r>
              <a:rPr lang="en-US" dirty="0" err="1" smtClean="0"/>
              <a:t>Kada</a:t>
            </a:r>
            <a:r>
              <a:rPr lang="en-US" dirty="0" smtClean="0"/>
              <a:t> u Dependents List </a:t>
            </a:r>
            <a:r>
              <a:rPr lang="en-US" dirty="0" err="1" smtClean="0"/>
              <a:t>stavimo</a:t>
            </a:r>
            <a:r>
              <a:rPr lang="en-US" dirty="0" smtClean="0"/>
              <a:t> </a:t>
            </a:r>
            <a:r>
              <a:rPr lang="en-US" dirty="0" err="1" smtClean="0"/>
              <a:t>dve</a:t>
            </a:r>
            <a:r>
              <a:rPr lang="en-US" dirty="0" smtClean="0"/>
              <a:t> </a:t>
            </a:r>
            <a:r>
              <a:rPr lang="en-US" dirty="0" err="1" smtClean="0"/>
              <a:t>numeri</a:t>
            </a:r>
            <a:r>
              <a:rPr lang="sr-Latn-RS" dirty="0" smtClean="0"/>
              <a:t>č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promenljive</a:t>
            </a:r>
            <a:r>
              <a:rPr lang="en-US" dirty="0" smtClean="0"/>
              <a:t> </a:t>
            </a:r>
            <a:r>
              <a:rPr lang="sr-Latn-RS" dirty="0" smtClean="0"/>
              <a:t>i</a:t>
            </a:r>
            <a:r>
              <a:rPr lang="en-US" dirty="0" smtClean="0"/>
              <a:t> </a:t>
            </a:r>
            <a:r>
              <a:rPr lang="sr-Latn-RS" dirty="0" err="1" smtClean="0"/>
              <a:t>č</a:t>
            </a:r>
            <a:r>
              <a:rPr lang="en-US" dirty="0" err="1" smtClean="0"/>
              <a:t>ekiramo</a:t>
            </a:r>
            <a:r>
              <a:rPr lang="en-US" dirty="0" smtClean="0"/>
              <a:t> </a:t>
            </a:r>
            <a:r>
              <a:rPr lang="en-US" dirty="0" err="1" smtClean="0"/>
              <a:t>opciju</a:t>
            </a:r>
            <a:r>
              <a:rPr lang="en-US" dirty="0" smtClean="0"/>
              <a:t> </a:t>
            </a:r>
            <a:r>
              <a:rPr lang="en-US" i="1" dirty="0" smtClean="0"/>
              <a:t>Factor Levels together</a:t>
            </a:r>
            <a:r>
              <a:rPr lang="en-US" dirty="0" smtClean="0"/>
              <a:t>, </a:t>
            </a:r>
            <a:r>
              <a:rPr lang="en-US" dirty="0" err="1" smtClean="0"/>
              <a:t>dobijamo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odvojena</a:t>
            </a:r>
            <a:r>
              <a:rPr lang="en-US" dirty="0" smtClean="0"/>
              <a:t> </a:t>
            </a:r>
            <a:r>
              <a:rPr lang="en-US" dirty="0" err="1" smtClean="0"/>
              <a:t>boxplota</a:t>
            </a:r>
            <a:r>
              <a:rPr lang="en-US" dirty="0" smtClean="0"/>
              <a:t> </a:t>
            </a:r>
            <a:r>
              <a:rPr lang="en-US" dirty="0" err="1" smtClean="0"/>
              <a:t>jedan</a:t>
            </a:r>
            <a:r>
              <a:rPr lang="en-US" dirty="0" smtClean="0"/>
              <a:t> </a:t>
            </a:r>
            <a:r>
              <a:rPr lang="en-US" dirty="0" err="1" smtClean="0"/>
              <a:t>ispod</a:t>
            </a:r>
            <a:r>
              <a:rPr lang="en-US" dirty="0" smtClean="0"/>
              <a:t> </a:t>
            </a:r>
            <a:r>
              <a:rPr lang="en-US" dirty="0" err="1" smtClean="0"/>
              <a:t>drugog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2428868"/>
            <a:ext cx="5772634" cy="411978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 </a:t>
            </a:r>
            <a:endParaRPr lang="en-US" dirty="0"/>
          </a:p>
        </p:txBody>
      </p:sp>
      <p:pic>
        <p:nvPicPr>
          <p:cNvPr id="4" name="Content Placeholder 3" descr="4.slik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142852"/>
            <a:ext cx="4055301" cy="3429024"/>
          </a:xfrm>
        </p:spPr>
      </p:pic>
      <p:pic>
        <p:nvPicPr>
          <p:cNvPr id="5" name="Picture 4" descr="5.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74" y="3448766"/>
            <a:ext cx="4143821" cy="34092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14290"/>
            <a:ext cx="8329642" cy="5911873"/>
          </a:xfrm>
        </p:spPr>
        <p:txBody>
          <a:bodyPr/>
          <a:lstStyle/>
          <a:p>
            <a:endParaRPr lang="sr-Latn-RS" dirty="0" smtClean="0"/>
          </a:p>
          <a:p>
            <a:r>
              <a:rPr lang="en-US" dirty="0" err="1" smtClean="0"/>
              <a:t>Kada</a:t>
            </a:r>
            <a:r>
              <a:rPr lang="en-US" dirty="0" smtClean="0"/>
              <a:t> u Dependents List </a:t>
            </a:r>
            <a:r>
              <a:rPr lang="en-US" dirty="0" err="1" smtClean="0"/>
              <a:t>stavimo</a:t>
            </a:r>
            <a:r>
              <a:rPr lang="en-US" dirty="0" smtClean="0"/>
              <a:t> </a:t>
            </a:r>
            <a:r>
              <a:rPr lang="en-US" dirty="0" err="1" smtClean="0"/>
              <a:t>dve</a:t>
            </a:r>
            <a:r>
              <a:rPr lang="en-US" dirty="0" smtClean="0"/>
              <a:t> </a:t>
            </a:r>
            <a:r>
              <a:rPr lang="en-US" dirty="0" err="1" smtClean="0"/>
              <a:t>numeri</a:t>
            </a:r>
            <a:r>
              <a:rPr lang="sr-Latn-RS" dirty="0" smtClean="0"/>
              <a:t>č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promenljive</a:t>
            </a:r>
            <a:r>
              <a:rPr lang="en-US" dirty="0" smtClean="0"/>
              <a:t> </a:t>
            </a:r>
            <a:r>
              <a:rPr lang="sr-Latn-RS" dirty="0" smtClean="0"/>
              <a:t>i</a:t>
            </a:r>
            <a:r>
              <a:rPr lang="en-US" dirty="0" smtClean="0"/>
              <a:t> </a:t>
            </a:r>
            <a:r>
              <a:rPr lang="sr-Latn-RS" dirty="0" err="1" smtClean="0"/>
              <a:t>č</a:t>
            </a:r>
            <a:r>
              <a:rPr lang="en-US" dirty="0" err="1" smtClean="0"/>
              <a:t>ekiramo</a:t>
            </a:r>
            <a:r>
              <a:rPr lang="en-US" dirty="0" smtClean="0"/>
              <a:t> </a:t>
            </a:r>
            <a:r>
              <a:rPr lang="en-US" dirty="0" err="1" smtClean="0"/>
              <a:t>opciju</a:t>
            </a:r>
            <a:r>
              <a:rPr lang="en-US" dirty="0" smtClean="0"/>
              <a:t> </a:t>
            </a:r>
            <a:r>
              <a:rPr lang="en-US" i="1" dirty="0" smtClean="0"/>
              <a:t>Dependents together</a:t>
            </a:r>
            <a:r>
              <a:rPr lang="en-US" dirty="0" smtClean="0"/>
              <a:t>, </a:t>
            </a:r>
            <a:r>
              <a:rPr lang="en-US" dirty="0" err="1" smtClean="0"/>
              <a:t>dobijamo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boxplota</a:t>
            </a:r>
            <a:r>
              <a:rPr lang="en-US" dirty="0" smtClean="0"/>
              <a:t> </a:t>
            </a:r>
            <a:r>
              <a:rPr lang="en-US" dirty="0" err="1" smtClean="0"/>
              <a:t>jedan</a:t>
            </a:r>
            <a:r>
              <a:rPr lang="en-US" dirty="0" smtClean="0"/>
              <a:t> pored </a:t>
            </a:r>
            <a:r>
              <a:rPr lang="en-US" dirty="0" err="1" smtClean="0"/>
              <a:t>drugog</a:t>
            </a:r>
            <a:r>
              <a:rPr lang="en-US" dirty="0" smtClean="0"/>
              <a:t>, </a:t>
            </a:r>
            <a:r>
              <a:rPr lang="sr-Latn-RS" dirty="0" err="1" smtClean="0"/>
              <a:t>š</a:t>
            </a:r>
            <a:r>
              <a:rPr lang="en-US" dirty="0" smtClean="0"/>
              <a:t>to je </a:t>
            </a:r>
            <a:r>
              <a:rPr lang="en-US" dirty="0" err="1" smtClean="0"/>
              <a:t>korisno</a:t>
            </a:r>
            <a:r>
              <a:rPr lang="en-US" dirty="0" smtClean="0"/>
              <a:t> </a:t>
            </a:r>
            <a:r>
              <a:rPr lang="sr-Latn-RS" dirty="0" err="1" smtClean="0"/>
              <a:t>z</a:t>
            </a:r>
            <a:r>
              <a:rPr lang="en-US" dirty="0" smtClean="0"/>
              <a:t>a </a:t>
            </a:r>
            <a:r>
              <a:rPr lang="en-US" dirty="0" err="1" smtClean="0"/>
              <a:t>upore</a:t>
            </a:r>
            <a:r>
              <a:rPr lang="sr-Latn-RS" dirty="0" smtClean="0"/>
              <a:t>đ</a:t>
            </a:r>
            <a:r>
              <a:rPr lang="en-US" dirty="0" err="1" smtClean="0"/>
              <a:t>ivanje</a:t>
            </a:r>
            <a:r>
              <a:rPr lang="en-US" dirty="0" smtClean="0"/>
              <a:t> </a:t>
            </a:r>
            <a:r>
              <a:rPr lang="en-US" dirty="0" err="1" smtClean="0"/>
              <a:t>dve</a:t>
            </a:r>
            <a:r>
              <a:rPr lang="en-US" dirty="0" smtClean="0"/>
              <a:t> </a:t>
            </a:r>
            <a:r>
              <a:rPr lang="en-US" dirty="0" err="1" smtClean="0"/>
              <a:t>promenljive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1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2514539"/>
            <a:ext cx="5915946" cy="43434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589</TotalTime>
  <Words>450</Words>
  <Application>Microsoft Office PowerPoint</Application>
  <PresentationFormat>On-screen Show (4:3)</PresentationFormat>
  <Paragraphs>75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Flow</vt:lpstr>
      <vt:lpstr>Explore-plots</vt:lpstr>
      <vt:lpstr>Plots</vt:lpstr>
      <vt:lpstr>Plots</vt:lpstr>
      <vt:lpstr>Boxplot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Primer 1.  </vt:lpstr>
      <vt:lpstr> </vt:lpstr>
      <vt:lpstr>Primer 2.</vt:lpstr>
      <vt:lpstr> </vt:lpstr>
      <vt:lpstr> </vt:lpstr>
      <vt:lpstr>Histogram</vt:lpstr>
      <vt:lpstr> </vt:lpstr>
      <vt:lpstr> Histogram za primer 1.</vt:lpstr>
      <vt:lpstr>Stem and Leaf Plots</vt:lpstr>
      <vt:lpstr> </vt:lpstr>
      <vt:lpstr> </vt:lpstr>
      <vt:lpstr>Primer 3.</vt:lpstr>
      <vt:lpstr> </vt:lpstr>
      <vt:lpstr> </vt:lpstr>
      <vt:lpstr>Hvala na pažnji!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Explore-plots</dc:title>
  <dc:creator>User</dc:creator>
  <cp:lastModifiedBy>User</cp:lastModifiedBy>
  <cp:revision>35</cp:revision>
  <dcterms:created xsi:type="dcterms:W3CDTF">2015-04-14T11:15:57Z</dcterms:created>
  <dcterms:modified xsi:type="dcterms:W3CDTF">2015-04-20T10:36:17Z</dcterms:modified>
</cp:coreProperties>
</file>